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6" r:id="rId3"/>
    <p:sldId id="291" r:id="rId5"/>
    <p:sldId id="259" r:id="rId6"/>
    <p:sldId id="407" r:id="rId7"/>
    <p:sldId id="333" r:id="rId8"/>
    <p:sldId id="307" r:id="rId9"/>
    <p:sldId id="258" r:id="rId10"/>
    <p:sldId id="263" r:id="rId11"/>
    <p:sldId id="409" r:id="rId12"/>
    <p:sldId id="277" r:id="rId13"/>
    <p:sldId id="260" r:id="rId14"/>
    <p:sldId id="408" r:id="rId15"/>
    <p:sldId id="403" r:id="rId16"/>
    <p:sldId id="404" r:id="rId17"/>
    <p:sldId id="405" r:id="rId18"/>
    <p:sldId id="406" r:id="rId19"/>
    <p:sldId id="402" r:id="rId20"/>
    <p:sldId id="285" r:id="rId21"/>
    <p:sldId id="357" r:id="rId22"/>
    <p:sldId id="324" r:id="rId23"/>
    <p:sldId id="268" r:id="rId24"/>
    <p:sldId id="273" r:id="rId25"/>
    <p:sldId id="378" r:id="rId26"/>
    <p:sldId id="303" r:id="rId27"/>
    <p:sldId id="308" r:id="rId28"/>
    <p:sldId id="354" r:id="rId29"/>
    <p:sldId id="355" r:id="rId30"/>
    <p:sldId id="360" r:id="rId31"/>
    <p:sldId id="361" r:id="rId32"/>
    <p:sldId id="362" r:id="rId33"/>
    <p:sldId id="363" r:id="rId34"/>
    <p:sldId id="364" r:id="rId35"/>
    <p:sldId id="320" r:id="rId36"/>
    <p:sldId id="359" r:id="rId37"/>
    <p:sldId id="410" r:id="rId38"/>
    <p:sldId id="397" r:id="rId39"/>
    <p:sldId id="398" r:id="rId40"/>
    <p:sldId id="396" r:id="rId41"/>
    <p:sldId id="377" r:id="rId42"/>
    <p:sldId id="399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6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6.pn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8.png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ctr"/>
            <a:r>
              <a:rPr lang="en-US" altLang="zh-CN" dirty="0"/>
              <a:t>Media Notes</a:t>
            </a:r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5299075"/>
            <a:ext cx="9144000" cy="767080"/>
          </a:xfrm>
        </p:spPr>
        <p:txBody>
          <a:bodyPr>
            <a:normAutofit fontScale="90000" lnSpcReduction="20000"/>
          </a:bodyPr>
          <a:p>
            <a:pPr algn="ctr"/>
            <a:r>
              <a:rPr lang="en-US" altLang="zh-CN" dirty="0"/>
              <a:t>Sparks-Lu</a:t>
            </a:r>
            <a:endParaRPr lang="en-US" altLang="zh-CN" dirty="0"/>
          </a:p>
          <a:p>
            <a:pPr algn="ctr"/>
            <a:r>
              <a:rPr lang="en-US" altLang="zh-CN" dirty="0"/>
              <a:t>Last updated: 11/10/2021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Resolution Standard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29920" y="1385570"/>
          <a:ext cx="6673215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240"/>
                <a:gridCol w="3036570"/>
                <a:gridCol w="2224405"/>
              </a:tblGrid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Resolution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8K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7680x4320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4K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4096x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UHD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3840x2160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Ultra High Definition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2K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2048x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WUXGA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1920x1200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1080p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1920x1080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FHD (Full HD)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544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720p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1280x720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HD (High Definition)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511300"/>
            <a:ext cx="4029075" cy="2571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FourCC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Intro</a:t>
            </a:r>
            <a:endParaRPr lang="en-US" altLang="zh-CN"/>
          </a:p>
          <a:p>
            <a:pPr lvl="1"/>
            <a:r>
              <a:rPr lang="en-US" altLang="zh-CN"/>
              <a:t>Short for “Four Character Code”</a:t>
            </a:r>
            <a:endParaRPr lang="en-US" altLang="zh-CN"/>
          </a:p>
          <a:p>
            <a:pPr lvl="1"/>
            <a:r>
              <a:rPr lang="en-US" altLang="zh-CN"/>
              <a:t>An identifier for a video codec, compression format, color, or pixel format used in a media file.</a:t>
            </a:r>
            <a:endParaRPr lang="en-US" altLang="zh-CN"/>
          </a:p>
          <a:p>
            <a:pPr lvl="0"/>
            <a:r>
              <a:rPr lang="en-US" altLang="zh-CN" sz="2400"/>
              <a:t>Video Codecs by FourCC</a:t>
            </a:r>
            <a:endParaRPr lang="en-US" altLang="zh-CN" sz="2400"/>
          </a:p>
          <a:p>
            <a:pPr lvl="1"/>
            <a:r>
              <a:rPr lang="en-US" altLang="zh-CN" sz="2000"/>
              <a:t>H264</a:t>
            </a:r>
            <a:endParaRPr lang="en-US" altLang="zh-CN" sz="2000"/>
          </a:p>
          <a:p>
            <a:pPr lvl="1"/>
            <a:r>
              <a:rPr lang="en-US" altLang="zh-CN" sz="2000"/>
              <a:t>X264</a:t>
            </a:r>
            <a:endParaRPr lang="en-US" altLang="zh-CN" sz="2000"/>
          </a:p>
          <a:p>
            <a:pPr lvl="1"/>
            <a:r>
              <a:rPr lang="en-US" altLang="zh-CN" sz="2000"/>
              <a:t>XVID</a:t>
            </a:r>
            <a:endParaRPr lang="en-US" altLang="zh-CN" sz="2000"/>
          </a:p>
          <a:p>
            <a:pPr lvl="2"/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Support in Browser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mp4v</a:t>
            </a:r>
            <a:endParaRPr lang="en-US" altLang="zh-CN"/>
          </a:p>
          <a:p>
            <a:pPr lvl="1"/>
            <a:r>
              <a:rPr lang="en-US" altLang="zh-CN"/>
              <a:t>standard mp4 format is not supported in most web browsers</a:t>
            </a:r>
            <a:endParaRPr lang="en-US" altLang="zh-CN"/>
          </a:p>
          <a:p>
            <a:pPr lvl="1"/>
            <a:r>
              <a:rPr lang="en-US" altLang="zh-CN"/>
              <a:t>need to convert to h.264 codec</a:t>
            </a:r>
            <a:endParaRPr lang="en-US" altLang="zh-CN"/>
          </a:p>
          <a:p>
            <a:pPr lvl="2"/>
            <a:r>
              <a:rPr lang="en-US" altLang="zh-CN"/>
              <a:t>ffmpeg -i output.mp4 -c:v libx264 output2.mp4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Support in Safari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066915" cy="4549140"/>
          </a:xfrm>
        </p:spPr>
        <p:txBody>
          <a:bodyPr>
            <a:normAutofit fontScale="90000" lnSpcReduction="10000"/>
          </a:bodyPr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https://developer.apple.com/library/archive/documentation/AppleApplications/Reference/SafariWebContent/CreatingVideoforSafarioniPhone/CreatingVideoforSafarioniPhone.html#//apple_ref/doc/uid/TP40006514-SW6</a:t>
            </a:r>
            <a:endParaRPr lang="en-US" altLang="zh-CN"/>
          </a:p>
          <a:p>
            <a:r>
              <a:rPr lang="en-US" altLang="zh-CN"/>
              <a:t>Supported</a:t>
            </a:r>
            <a:endParaRPr lang="en-US" altLang="zh-CN"/>
          </a:p>
          <a:p>
            <a:pPr lvl="1"/>
            <a:r>
              <a:rPr lang="en-US" altLang="zh-CN"/>
              <a:t>H.264 Baseline Profile Level 3.0 video, up to 640 x 480 at 30 fps. Note that B frames are not supported in the Baseline profile</a:t>
            </a:r>
            <a:endParaRPr lang="en-US" altLang="zh-CN"/>
          </a:p>
          <a:p>
            <a:pPr lvl="1"/>
            <a:r>
              <a:rPr lang="en-US" altLang="zh-CN"/>
              <a:t>MPEG-4 Part 2 video (Simple Profile)</a:t>
            </a:r>
            <a:endParaRPr lang="en-US" altLang="zh-CN"/>
          </a:p>
          <a:p>
            <a:pPr lvl="1"/>
            <a:r>
              <a:rPr lang="en-US" altLang="zh-CN"/>
              <a:t>AAC-LC audio, up to 48 kHz</a:t>
            </a:r>
            <a:endParaRPr lang="en-US" altLang="zh-CN"/>
          </a:p>
          <a:p>
            <a:pPr lvl="1"/>
            <a:r>
              <a:rPr lang="en-US" altLang="zh-CN"/>
              <a:t>.mov, .mp4, .m4v, and .3gp are supported</a:t>
            </a:r>
            <a:endParaRPr lang="en-US" altLang="zh-CN"/>
          </a:p>
          <a:p>
            <a:pPr lvl="0"/>
            <a:r>
              <a:rPr lang="en-US" altLang="zh-CN"/>
              <a:t>Server</a:t>
            </a:r>
            <a:endParaRPr lang="en-US" altLang="zh-CN"/>
          </a:p>
          <a:p>
            <a:pPr lvl="1"/>
            <a:r>
              <a:rPr lang="en-US" altLang="zh-CN"/>
              <a:t>Must support byte-range requests</a:t>
            </a:r>
            <a:endParaRPr lang="en-US" altLang="zh-CN"/>
          </a:p>
          <a:p>
            <a:pPr lvl="2"/>
            <a:r>
              <a:rPr lang="en-US" altLang="zh-CN"/>
              <a:t>curl --range 0-99 http://example.com/test.mov -o /dev/null</a:t>
            </a:r>
            <a:endParaRPr lang="en-US" altLang="zh-CN"/>
          </a:p>
        </p:txBody>
      </p:sp>
      <p:pic>
        <p:nvPicPr>
          <p:cNvPr id="4" name="图片 3" descr="export_iphone_dial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4480" y="1211580"/>
            <a:ext cx="4072890" cy="3997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Edit Software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https://www.lifewire.com/best-free-video-editing-software-programs-4128924</a:t>
            </a:r>
            <a:endParaRPr lang="en-US" altLang="zh-CN"/>
          </a:p>
          <a:p>
            <a:pPr lvl="0"/>
            <a:r>
              <a:rPr lang="en-US" altLang="zh-CN"/>
              <a:t>OpenShot</a:t>
            </a:r>
            <a:endParaRPr lang="en-US" altLang="zh-CN"/>
          </a:p>
          <a:p>
            <a:pPr lvl="1"/>
            <a:r>
              <a:rPr lang="en-US" altLang="zh-CN"/>
              <a:t>Windows, Mac, Linux</a:t>
            </a:r>
            <a:endParaRPr lang="en-US" altLang="zh-CN"/>
          </a:p>
          <a:p>
            <a:pPr lvl="1"/>
            <a:r>
              <a:rPr lang="en-US" altLang="zh-CN"/>
              <a:t>Chinese version supported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Subtitle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888355" cy="4549140"/>
          </a:xfrm>
        </p:spPr>
        <p:txBody>
          <a:bodyPr/>
          <a:p>
            <a:r>
              <a:rPr lang="en-US" altLang="zh-CN"/>
              <a:t>SRT format (.srt)</a:t>
            </a:r>
            <a:endParaRPr lang="en-US" altLang="zh-CN"/>
          </a:p>
          <a:p>
            <a:pPr lvl="1"/>
            <a:r>
              <a:rPr lang="en-US" altLang="zh-CN"/>
              <a:t>SubRip Subtitle</a:t>
            </a:r>
            <a:endParaRPr lang="en-US" altLang="zh-CN"/>
          </a:p>
          <a:p>
            <a:pPr lvl="1"/>
            <a:r>
              <a:rPr lang="en-US" altLang="zh-CN"/>
              <a:t>plain text</a:t>
            </a:r>
            <a:endParaRPr lang="en-US" altLang="zh-CN"/>
          </a:p>
          <a:p>
            <a:pPr lvl="1"/>
            <a:r>
              <a:rPr lang="en-US" altLang="zh-CN"/>
              <a:t>time format: [hours]: [minutes]: [seconds], [milliseconds]</a:t>
            </a:r>
            <a:endParaRPr lang="en-US" altLang="zh-CN"/>
          </a:p>
          <a:p>
            <a:pPr lvl="0"/>
            <a:r>
              <a:rPr lang="en-US" altLang="zh-CN"/>
              <a:t>ASS format (.ass)</a:t>
            </a:r>
            <a:endParaRPr lang="en-US" altLang="zh-CN"/>
          </a:p>
          <a:p>
            <a:pPr lvl="1"/>
            <a:r>
              <a:rPr lang="en-US" altLang="zh-CN"/>
              <a:t>Advanced SubStation Alpha subtitle</a:t>
            </a:r>
            <a:endParaRPr lang="en-US" altLang="zh-CN"/>
          </a:p>
          <a:p>
            <a:pPr lvl="1"/>
            <a:r>
              <a:rPr lang="en-US" altLang="zh-CN"/>
              <a:t>ffmpeg -i input.srt output.ass</a:t>
            </a:r>
            <a:endParaRPr lang="en-US" altLang="zh-CN"/>
          </a:p>
          <a:p>
            <a:pPr lvl="1"/>
            <a:r>
              <a:rPr lang="en-US" altLang="zh-CN"/>
              <a:t>ffmpeg -codecs | grep "^...S" // List supported subtitle codecs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819265" y="1264285"/>
            <a:ext cx="4888865" cy="17532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[Section of subtitles number]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[Time the subtitle is displayed begins] –&gt; [Time the subtitle is displayed ends]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[Subtitle]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1460" y="3451860"/>
            <a:ext cx="5324475" cy="118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GPU Acceleration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https://docs.nvidia.com/video-technologies/video-codec-sdk/12.0/ffmpeg-with-nvidia-gpu/index.html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ffmpeg -y -vsync 0 </a:t>
            </a:r>
            <a:r>
              <a:rPr lang="en-US" altLang="zh-CN" b="1"/>
              <a:t>-hwaccel cuda -hwaccel_output_format cuda</a:t>
            </a:r>
            <a:r>
              <a:rPr lang="en-US" altLang="zh-CN"/>
              <a:t> -i input.mp4 -c:a copy -c:v h264_nvenc -b:v 5M output.mp4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Info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919460" cy="1041400"/>
          </a:xfrm>
        </p:spPr>
        <p:txBody>
          <a:bodyPr>
            <a:noAutofit/>
          </a:bodyPr>
          <a:p>
            <a:r>
              <a:rPr lang="en-US" altLang="zh-CN" sz="2000"/>
              <a:t>Install</a:t>
            </a:r>
            <a:endParaRPr lang="en-US" altLang="zh-CN" sz="2000"/>
          </a:p>
          <a:p>
            <a:pPr lvl="1"/>
            <a:r>
              <a:rPr lang="en-US" altLang="zh-CN" sz="1665"/>
              <a:t>sudo add-apt-repository ppa:videolan/master-daily</a:t>
            </a:r>
            <a:endParaRPr lang="en-US" altLang="zh-CN" sz="1665"/>
          </a:p>
          <a:p>
            <a:pPr lvl="1"/>
            <a:r>
              <a:rPr lang="en-US" altLang="zh-CN" sz="1665"/>
              <a:t>ffmpeg 3.3.3-2</a:t>
            </a:r>
            <a:endParaRPr lang="en-US" altLang="zh-CN" sz="1665"/>
          </a:p>
          <a:p>
            <a:pPr lvl="1"/>
            <a:r>
              <a:rPr lang="en-US" altLang="zh-CN" sz="1600"/>
              <a:t>ffmpeg, ffprobe, ffplay</a:t>
            </a:r>
            <a:endParaRPr lang="en-US" altLang="zh-CN" sz="160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79120" y="3016885"/>
          <a:ext cx="1126871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360"/>
                <a:gridCol w="5694680"/>
                <a:gridCol w="32016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Hide banner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ffmpeg -hide_banner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Log level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/>
                        <a:t>ffmpeg -loglevel quiet/panic/fatal/error/warning/info/verbose/debug </a:t>
                      </a:r>
                      <a:endParaRPr lang="en-US" altLang="zh-CN" sz="1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Print format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ffprobe -show_format -print_format json -v quiet input.mp4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Get duration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ffprobe -i input.mp4 -v quiet -show_entries format=duration -hide_banner -of default=noprint_wrappers=1:nokey=1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Show stream info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ffprobe -v quiet -print_format json -show_format -show_streams input.mp4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Get fps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filename 2&gt;&amp;1 | sed -n "s/.*, \(.*\) fp.*/\1/p"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FF* Generic Options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543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7412355"/>
                <a:gridCol w="17297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-version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ffmpeg version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168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-buildconf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List ffmpeg build configuration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2978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-formats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-demuxers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-muxers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List available codec formats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-devices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devices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-codec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-decoders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-encoders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codecs, decoding/encoding, video/audio/subtitle/data/attachment, lossy/lossless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-bsfs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bitstream filters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-protocols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protocols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-filters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libavfilter filters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-pix_fmts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pixel formats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-sampel_fmts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available sample formats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-layouts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channel names and standard channel layouts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-dispositions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stream dispositions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-colors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List recognized color names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History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11/10/2021</a:t>
            </a:r>
            <a:endParaRPr lang="en-US" altLang="zh-CN"/>
          </a:p>
          <a:p>
            <a:pPr lvl="1"/>
            <a:r>
              <a:rPr lang="en-US" altLang="zh-CN"/>
              <a:t>Added audio codec conversion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frames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79120" y="1245235"/>
          <a:ext cx="1126871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/>
                <a:gridCol w="7265035"/>
                <a:gridCol w="2339975"/>
              </a:tblGrid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Convert images into video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ym typeface="+mn-ea"/>
                        </a:rPr>
                        <a:t>ffmpeg </a:t>
                      </a:r>
                      <a:r>
                        <a:rPr lang="en-US" altLang="zh-CN" sz="1200">
                          <a:sym typeface="+mn-ea"/>
                        </a:rPr>
                        <a:t>-start_number {start} </a:t>
                      </a:r>
                      <a:r>
                        <a:rPr lang="zh-CN" altLang="en-US" sz="1200">
                          <a:sym typeface="+mn-ea"/>
                        </a:rPr>
                        <a:t>-i %4d.png </a:t>
                      </a:r>
                      <a:r>
                        <a:rPr lang="en-US" altLang="zh-CN" sz="1200">
                          <a:sym typeface="+mn-ea"/>
                        </a:rPr>
                        <a:t>-r 20 output</a:t>
                      </a:r>
                      <a:r>
                        <a:rPr lang="zh-CN" altLang="en-US" sz="1200">
                          <a:sym typeface="+mn-ea"/>
                        </a:rPr>
                        <a:t>.mp4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ym typeface="+mn-ea"/>
                        </a:rPr>
                        <a:t>ffmpeg -framerate 1 -i happy%d.jpg -c:v libx264 -r 30 output.mp4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ym typeface="+mn-ea"/>
                        </a:rPr>
                        <a:t>ffmpeg -framerate 1 -pattern_type glob -i '*.jpg' -c:v libx264 -r 30 -pix_fmt yuv420p output.mp4</a:t>
                      </a:r>
                      <a:r>
                        <a:rPr lang="en-US" altLang="zh-CN" sz="1200">
                          <a:sym typeface="+mn-ea"/>
                        </a:rPr>
                        <a:t>   # glob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ym typeface="+mn-ea"/>
                        </a:rPr>
                        <a:t>ffmpeg -f concat -i input.txt -c:v libx264 -r 30 -pix_fmt yuv420p output.mp4 # use concat demuxer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ym typeface="+mn-ea"/>
                        </a:rPr>
                        <a:t>ffmpeg -framerate 1 -pattern_type glob -i '*.jpg' -i freeflow.mp3 -shortest -c:v libx264 -r 30 -pix_fmt yuv420p output6.mp4  # audio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ym typeface="+mn-ea"/>
                        </a:rPr>
                        <a:t>ffmpeg -framerate 1/2 -i image%03d.jpg -i audio.mp3 -filter_complex "scale=1920:1080:force_original_aspect_ratio=decrease,pad=1920:1080:(ow-iw)/2:(oh-ih)/2 , subtitles=text.srt:force_style='Alignment=10,OutlineColour=&amp;H100000000,BorderStyle=3,Outline=1,Shadow=0,Fontsize=18" -pix_fmt yuv420p -r 30 -t 00:00:22 output.mp4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>
                          <a:sym typeface="+mn-ea"/>
                        </a:rPr>
                        <a:t>ffmpeg -loop 1 -t 5 -i happy1.jpg -loop 1 -t 5 -i happy2.jpg -i freeflow.mp3 \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        -filter_complex \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        "[0:v]scale=1280:720:force_original_aspect_ratio=decrease,pad=1280:720:(ow-iw)/2:(oh-ih)/2,setsar=1,fade=t=out:st=4:d=1[v0]; \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        [1:v]scale=1280:720:force_original_aspect_ratio=decrease,pad=1280:720:(ow-iw)/2:(oh-ih)/2,setsar=1,fade=t=in:st=0:d=1,fade=t=out:st=4:d=1[v1]; \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        [v0][v1]concat=n=2:v=1:a=0,format=yuv420p[v]" -map "[v]" -map 2:a -shortest output7.mp4</a:t>
                      </a:r>
                      <a:endParaRPr lang="en-US" altLang="zh-CN" sz="12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https://trac.ffmpeg.org/wiki/Concatenate</a:t>
                      </a:r>
                      <a:endParaRPr lang="en-US" altLang="zh-CN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https://shotstack.io/learn/use-ffmpeg-to-convert-images-to-video/</a:t>
                      </a:r>
                      <a:endParaRPr lang="en-US" altLang="zh-CN" sz="1400"/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endParaRPr lang="en-US" altLang="zh-CN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input.txt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file 'happy1.jpg'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duration 2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file 'happy2.jpg'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duration 2</a:t>
                      </a:r>
                      <a:endParaRPr lang="en-US" altLang="zh-CN" sz="1400"/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Get frames from video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input.mp4 output/frame%04d.jpg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Extract frames with a ratio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input.mp4 -r 0.1 ./images/frames_%02d.jpg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Extract a specific frame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-ss 00:00:05.01 -i myvideo.avi -frames:v 1 myimage.jpg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Video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498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  <a:gridCol w="6614795"/>
                <a:gridCol w="262128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Change video size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input.avi -s 720x480 -c:a copy output.avi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input.avi -filter:v scale=720:-1 -c:a copy output.avi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Crop video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input.mp4 -filter:v "crop=w:h:x:y" output.mp4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Change fps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input.mp4 -r 30 output.mp4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video lengh not changed, frames added or removed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Add logo to video (bottom-right)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ffmpeg -i vt.mp4 -i vhuantech-org.png -filter_complex "overlay=W-w-5:H-h-5" -codec:a copy TempleOfHeaven.mp4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Speed up or slow down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input.mp4 -filter:v “setpts=0.5*PTS” output.mp4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input.mkv -filter_complex "[0:v]setpts=0.5*PTS[v];[0:a]atempo=2.0[a]" -map "[v]" -map "[a]" output.mkv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fps not changed, video length changed, frames added or removed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PTS: presentation timestamp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</a:tr>
              <a:tr h="2984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Generate video from image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-loop 1 -i image.png -t 3  out.mp4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Output to gif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ffmpeg -i input.mp4 -f gif output.gif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Reverse video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000"/>
                        <a:t>ffmpeg -i input.mov -filter:v 'reverse' -filter:a 'areverse' output.mov</a:t>
                      </a:r>
                      <a:endParaRPr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Rotate video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ffmpeg -i input.mp4 -filter:v 'transpose=1' rotated-video.mp4</a:t>
                      </a:r>
                      <a:endParaRPr lang="zh-CN" altLang="en-US" sz="1000"/>
                    </a:p>
                    <a:p>
                      <a:pPr>
                        <a:buNone/>
                      </a:pPr>
                      <a:r>
                        <a:rPr lang="en-US" altLang="zh-CN" sz="1000"/>
                        <a:t>// 1: 90 counter-clockwise, 2: 90 clockwise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Truncate video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-ss 10 -i input.mp3 -t 6 output.mp3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4171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Concat video files with same encodings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-f concat -safe 0 -i mylist.txt -c copy output.mp4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mylist.txt: </a:t>
                      </a:r>
                      <a:r>
                        <a:rPr lang="en-US" altLang="zh-CN" sz="1000">
                          <a:sym typeface="+mn-ea"/>
                        </a:rPr>
                        <a:t>file 'filename1'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Input video MUST have same encodings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Concat videos with different encodings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input1.mp4 -i input2.webm -i input3.mov \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-filter_complex "[0:v:0][0:a:0][1:v:0][1:a:0][2:v:0][2:a:0]concat=n=3:v=1:a=1[outv][outa]" \</a:t>
                      </a:r>
                      <a:endParaRPr lang="en-US" altLang="zh-CN" sz="1000">
                        <a:sym typeface="+mn-ea"/>
                      </a:endParaRPr>
                    </a:p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-map "[outv]" -map "[outa]" output.mkv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Slow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</a:tr>
              <a:tr h="243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Change video codec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ffmpeg -i in.mpg -c:v libx264 out.mp4</a:t>
                      </a:r>
                      <a:endParaRPr lang="en-US" altLang="zh-CN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Video 2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7412355"/>
                <a:gridCol w="17297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1371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Set h264 encoding params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400"/>
                        <a:t>ffmpeg -c:v libx264 -profile:v high/main/baseline -level:v 4.0</a:t>
                      </a:r>
                      <a:endParaRPr lang="en-US" altLang="zh-CN" sz="1400"/>
                    </a:p>
                    <a:p>
                      <a:pPr marL="0" lvl="2">
                        <a:buNone/>
                      </a:pPr>
                      <a:r>
                        <a:rPr lang="en-US" altLang="zh-CN" sz="1400"/>
                        <a:t>-crf 0~51 (constant rate factor, default 23, 0 lossless, 17/18 nearly lossless)</a:t>
                      </a:r>
                      <a:endParaRPr lang="en-US" altLang="zh-CN" sz="1400"/>
                    </a:p>
                    <a:p>
                      <a:pPr marL="0" lvl="2">
                        <a:buNone/>
                      </a:pPr>
                      <a:r>
                        <a:rPr lang="en-US" altLang="zh-CN" sz="1400"/>
                        <a:t>-preset   // encoding speed, ultrafast, superfast, veryfast, faster, fast, medium (the default), slow, slower, veryslow. A slower preset provides better compression (quality per file size) but is slower. </a:t>
                      </a:r>
                      <a:endParaRPr lang="en-US" altLang="zh-CN" sz="1400"/>
                    </a:p>
                    <a:p>
                      <a:pPr marL="0" lvl="2">
                        <a:buNone/>
                      </a:pPr>
                      <a:r>
                        <a:rPr lang="en-US" altLang="zh-CN" sz="1400"/>
                        <a:t>-b:a 128k  // set audio bitrate to 128K</a:t>
                      </a:r>
                      <a:endParaRPr lang="en-US" altLang="zh-CN" sz="1400"/>
                    </a:p>
                    <a:p>
                      <a:pPr marL="0" lvl="2">
                        <a:buNone/>
                      </a:pPr>
                      <a:r>
                        <a:rPr lang="en-US" altLang="zh-CN" sz="1400"/>
                        <a:t>// profile: video compression features the player must support</a:t>
                      </a:r>
                      <a:endParaRPr lang="en-US" altLang="zh-CN" sz="1400"/>
                    </a:p>
                    <a:p>
                      <a:pPr marL="0" lvl="2">
                        <a:buNone/>
                      </a:pPr>
                      <a:r>
                        <a:rPr lang="en-US" altLang="zh-CN" sz="1400"/>
                        <a:t>// level: defines the peak bitrate the player can handle, along with the maximum resolution, and the maximum number of reference frames held in memory during playback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Padding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in.mp4 -vf “pad=width=800:height=600:x=10:y=75:color=black” out.mp4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x/y: start placing point of the original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Web video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-movflags +faststart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// Allows video to playback before it is completely downloaded in the case of progressive download viewing. Useful if you are hosting the video, otherwise superfluous if uploading to a video service like YouTube.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Convert to gif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video.mp4 -vf scale=500:-1 -t 10 -r 10 image.gif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// scale to width=500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Add a poster image to audio to generate video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ffmpeg -loop 1 -i image.jpg -i audio.mp3 -c:v libx264 -c:a aac -strict experimental -b:a 192k -shortest output.mp4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Convert a single image to video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ffmpeg -loop 1 -i image.png -c:v libx264 -t 30 -pix_fmt yuv420p video.mp4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Video 3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7412355"/>
                <a:gridCol w="17297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619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Put two video into one side by side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400"/>
                        <a:t>ffmpeg -i left.mp4 -i right.mp4 -filter_complex hstack output.mp4;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</a:tr>
              <a:tr h="619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Put two video into one, top/bottom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left.mp4 -i right.mp4 -filter_complex vstack output.mp4;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Audio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690"/>
                <a:gridCol w="5744845"/>
                <a:gridCol w="31661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从</a:t>
                      </a:r>
                      <a:r>
                        <a:rPr lang="en-US" altLang="zh-CN" sz="1200"/>
                        <a:t>MP4</a:t>
                      </a:r>
                      <a:r>
                        <a:rPr lang="zh-CN" altLang="en-US" sz="1200"/>
                        <a:t>中提取声音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input.mp4 -vn output</a:t>
                      </a:r>
                      <a:r>
                        <a:rPr lang="en-US" altLang="zh-CN" sz="1200"/>
                        <a:t>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Add subtitle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ffmpeg -i </a:t>
                      </a:r>
                      <a:r>
                        <a:rPr lang="en-US" altLang="zh-CN" sz="1200"/>
                        <a:t>input</a:t>
                      </a:r>
                      <a:r>
                        <a:rPr lang="zh-CN" altLang="en-US" sz="1200"/>
                        <a:t>.avi -vf subtitles=subtitle.srt out</a:t>
                      </a:r>
                      <a:r>
                        <a:rPr lang="en-US" altLang="zh-CN" sz="1200"/>
                        <a:t>put</a:t>
                      </a:r>
                      <a:r>
                        <a:rPr lang="zh-CN" altLang="en-US" sz="1200"/>
                        <a:t>.avi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ffmpeg -i </a:t>
                      </a:r>
                      <a:r>
                        <a:rPr lang="en-US" altLang="zh-CN" sz="1200">
                          <a:sym typeface="+mn-ea"/>
                        </a:rPr>
                        <a:t>input</a:t>
                      </a:r>
                      <a:r>
                        <a:rPr lang="zh-CN" altLang="en-US" sz="1200">
                          <a:sym typeface="+mn-ea"/>
                        </a:rPr>
                        <a:t>.avi -vf </a:t>
                      </a:r>
                      <a:r>
                        <a:rPr lang="en-US" altLang="zh-CN" sz="1200">
                          <a:sym typeface="+mn-ea"/>
                        </a:rPr>
                        <a:t>“ass=subtitle.ass”</a:t>
                      </a:r>
                      <a:r>
                        <a:rPr lang="zh-CN" altLang="en-US" sz="1200">
                          <a:sym typeface="+mn-ea"/>
                        </a:rPr>
                        <a:t> out</a:t>
                      </a:r>
                      <a:r>
                        <a:rPr lang="en-US" altLang="zh-CN" sz="1200">
                          <a:sym typeface="+mn-ea"/>
                        </a:rPr>
                        <a:t>put</a:t>
                      </a:r>
                      <a:r>
                        <a:rPr lang="zh-CN" altLang="en-US" sz="1200">
                          <a:sym typeface="+mn-ea"/>
                        </a:rPr>
                        <a:t>.avi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ffmpeg -i movie.mp4 -i subtitles.srt -map 0 -map 1 -c copy -c:v libx264 -crf 23 -preset veryfast output.mkv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Extract audio from video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ffmpeg -i input.mp4 -vn -ac 2 </a:t>
                      </a:r>
                      <a:r>
                        <a:rPr lang="en-US" altLang="zh-CN" sz="1200"/>
                        <a:t>-ab 187 </a:t>
                      </a:r>
                      <a:r>
                        <a:rPr lang="zh-CN" altLang="en-US" sz="1200"/>
                        <a:t>audio.wav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-ac  number of audio channels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-ab  audio bitrate in Kbps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Merge audi</a:t>
                      </a:r>
                      <a:r>
                        <a:rPr lang="en-US" altLang="zh-CN" sz="1200"/>
                        <a:t>o and video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audio.mp3 -i input.mp4 output.mp4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Remove audio from video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ffmpeg -i </a:t>
                      </a:r>
                      <a:r>
                        <a:rPr lang="en-US" altLang="zh-CN" sz="1200"/>
                        <a:t>input</a:t>
                      </a:r>
                      <a:r>
                        <a:rPr lang="zh-CN" altLang="en-US" sz="1200"/>
                        <a:t>.avi -vcodec copy -an </a:t>
                      </a:r>
                      <a:r>
                        <a:rPr lang="en-US" altLang="zh-CN" sz="1200"/>
                        <a:t>output.avi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Convert wav to 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input.wav output.mp3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Change audio volume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input.wav -af "volume=0.25" output.mp3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Fade in volume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-y -i demo.wav -af "afade=t=in:ss=0:d=15" output.mp3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Reduce background noise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input.wav -af "highpass=f=200, lowpass=f=3000" output.mp3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[200Hz, 300Hz] is kept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Slow down audio by 2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ffmpeg -i input.mp4 -filter:a "atempo=0.5" -vn output.aac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atempo: 0.5~2.0</a:t>
                      </a:r>
                      <a:endParaRPr lang="en-US" altLang="zh-CN" sz="14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Change audio codec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200"/>
                        <a:t>ffmpeg -i in.mp4 -c:a aac out.mp4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mp3-encoded video cannot play audio correctly in Mac/iOS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Change sample rate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200"/>
                        <a:t>ffmpeg -i input.mp3 -ar 44100 output.mp3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Change audio sample rate to 44K Hz</a:t>
                      </a:r>
                      <a:endParaRPr lang="en-US" altLang="zh-CN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Concat two mp3 into one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 marL="0" lvl="2">
                        <a:buNone/>
                      </a:pPr>
                      <a:r>
                        <a:rPr lang="en-US" altLang="zh-CN" sz="1200"/>
                        <a:t>ffmpeg -i 1.mp3 -i 2.mp3 -filter_complex [0:a][1:a]concat=n=2:v=0:a=1 out.mp3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Subtitle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7412355"/>
                <a:gridCol w="17297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Remove soft subtitle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ffmpeg -i video.mkv -vcodec copy -acodec copy -sn video-no-subs.mkv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Add soft subtitle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ffmpeg -i demo.mkv -i sub.ass -codec copy -map 0 -map 1 output.mkv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ffmpeg -i input.m4v -i subtitle.srt -map 0 -map 1 -c copy -c:s mov_text output.m4v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Add hard subtitle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# ffmpeg should be built with libass support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-version |grep libass -i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-i input.mp4 -vf subtitles=”subtitle.srt:fontsdir=/fonts/:force_style='FontName=Droid Sans,Fontsize=12,borderstyle=3,outline=3,PrimaryColour=&amp;H00ff0000,OutlineColour=&amp;H0000ff00'” output.mp4 // color in &amp;HAABBGGRR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-i input.mp4 -vf “ass=subtitle.ass:fontsdir=/storage/emulated/0/fonts/” output.mp4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-i input.mp4 -vf "subtitles=subtitle.srt:force_style='Fontname=Roboto,OutlineColour=&amp;H40000000,BorderStyle=3'" output.mp4   // Youtube default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-i input.mp4 -vf "subtitles=subtitle.srt:force_style='Fontname=Consolas,BackColour=&amp;H80000000,Spacing=0.2,Outline=0,Shadow=0.75'" output.mp4    // Netflix default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sym typeface="+mn-ea"/>
                        </a:rPr>
                        <a:t>ffmpeg -i input.mp4 -vf "subtitles=subtitle.srt:force_style='PrimaryColour=&amp;H03fcff,Italic=1,Spacing=0.8'" output_aesthetic.mp4    // aesthetic (vintage yellow)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borderstyle: 1 (outline + drop shadow), 3 (opaque box)</a:t>
                      </a:r>
                      <a:endParaRPr lang="en-US" altLang="zh-CN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color: &amp;HAABBGGRR</a:t>
                      </a:r>
                      <a:endParaRPr lang="en-US" altLang="zh-CN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/>
                        <a:t>https://www.baeldung.com/linux/subtitles-ffmpeg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Extract subtitle from video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ffmpeg -i demo.mkv -map 0:s:0 sub.srt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Audio Filters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013200" cy="4903470"/>
          </a:xfrm>
        </p:spPr>
        <p:txBody>
          <a:bodyPr>
            <a:normAutofit/>
          </a:bodyPr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https://trac.ffmpeg.org/wiki/FilteringGuide</a:t>
            </a:r>
            <a:endParaRPr lang="en-US" altLang="zh-CN"/>
          </a:p>
          <a:p>
            <a:pPr lvl="1"/>
            <a:r>
              <a:rPr lang="en-US" altLang="zh-CN"/>
              <a:t>https://ffmpeg.org/ffmpeg-filters.html</a:t>
            </a:r>
            <a:endParaRPr lang="en-US" altLang="zh-CN"/>
          </a:p>
          <a:p>
            <a:pPr lvl="0"/>
            <a:r>
              <a:rPr lang="en-US" altLang="zh-CN"/>
              <a:t>Audio filters</a:t>
            </a:r>
            <a:endParaRPr lang="en-US" altLang="zh-CN"/>
          </a:p>
          <a:p>
            <a:pPr lvl="1"/>
            <a:r>
              <a:rPr lang="en-US" altLang="zh-CN"/>
              <a:t>acompressor, acontrast, acopy, crossfade, aloop, amerge, amix, lowpass,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676265" y="1100455"/>
          <a:ext cx="6142355" cy="70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5"/>
                <a:gridCol w="3422015"/>
                <a:gridCol w="156654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Apply an audio filter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ffmpeg -i input -filter:a loudnorm  output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Apply a video filter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Video Filters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7085965" cy="4549140"/>
          </a:xfrm>
        </p:spPr>
        <p:txBody>
          <a:bodyPr>
            <a:noAutofit/>
          </a:bodyPr>
          <a:p>
            <a:pPr lvl="0"/>
            <a:r>
              <a:rPr lang="en-US" altLang="zh-CN" sz="1600">
                <a:sym typeface="+mn-ea"/>
              </a:rPr>
              <a:t>Video filters</a:t>
            </a:r>
            <a:endParaRPr lang="en-US" altLang="zh-CN" sz="1600"/>
          </a:p>
          <a:p>
            <a:pPr lvl="1"/>
            <a:r>
              <a:rPr lang="en-US" altLang="zh-CN" sz="1400">
                <a:sym typeface="+mn-ea"/>
              </a:rPr>
              <a:t>ass, blend, boxblur, chromahold/colorhold</a:t>
            </a:r>
            <a:endParaRPr lang="en-US" altLang="zh-CN" sz="1400"/>
          </a:p>
          <a:p>
            <a:pPr lvl="1"/>
            <a:r>
              <a:rPr lang="en-US" altLang="zh-CN" sz="1400">
                <a:sym typeface="+mn-ea"/>
              </a:rPr>
              <a:t>chromakey/colorkey</a:t>
            </a:r>
            <a:endParaRPr lang="en-US" altLang="zh-CN" sz="1400"/>
          </a:p>
          <a:p>
            <a:pPr lvl="2"/>
            <a:r>
              <a:rPr lang="en-US" altLang="zh-CN" sz="1400">
                <a:sym typeface="+mn-ea"/>
              </a:rPr>
              <a:t>color</a:t>
            </a:r>
            <a:endParaRPr lang="en-US" altLang="zh-CN" sz="1400"/>
          </a:p>
          <a:p>
            <a:pPr lvl="2"/>
            <a:r>
              <a:rPr lang="en-US" altLang="zh-CN" sz="1400">
                <a:sym typeface="+mn-ea"/>
              </a:rPr>
              <a:t>similarity(0.01~1): 0.01 for exact key color, 1 for everything</a:t>
            </a:r>
            <a:endParaRPr lang="en-US" altLang="zh-CN" sz="1400"/>
          </a:p>
          <a:p>
            <a:pPr lvl="2"/>
            <a:r>
              <a:rPr lang="en-US" altLang="zh-CN" sz="1400">
                <a:sym typeface="+mn-ea"/>
              </a:rPr>
              <a:t>blend: in percentage, higher value for more blending effect</a:t>
            </a:r>
            <a:endParaRPr lang="en-US" altLang="zh-CN" sz="1400">
              <a:sym typeface="+mn-ea"/>
            </a:endParaRPr>
          </a:p>
          <a:p>
            <a:pPr lvl="2"/>
            <a:r>
              <a:rPr lang="zh-CN" altLang="en-US" sz="1400">
                <a:sym typeface="+mn-ea"/>
              </a:rPr>
              <a:t>ffmpeg -i input.png -vf chromakey=green</a:t>
            </a:r>
            <a:r>
              <a:rPr lang="en-US" altLang="zh-CN" sz="1400">
                <a:sym typeface="+mn-ea"/>
              </a:rPr>
              <a:t>:0.1:0.1</a:t>
            </a:r>
            <a:r>
              <a:rPr lang="zh-CN" altLang="en-US" sz="1400">
                <a:sym typeface="+mn-ea"/>
              </a:rPr>
              <a:t> out.png</a:t>
            </a:r>
            <a:endParaRPr lang="en-US" altLang="zh-CN" sz="1400"/>
          </a:p>
          <a:p>
            <a:pPr lvl="1"/>
            <a:r>
              <a:rPr lang="en-US" altLang="zh-CN" sz="1400">
                <a:sym typeface="+mn-ea"/>
              </a:rPr>
              <a:t>chromashift</a:t>
            </a:r>
            <a:endParaRPr lang="en-US" altLang="zh-CN" sz="1400"/>
          </a:p>
          <a:p>
            <a:pPr lvl="2"/>
            <a:r>
              <a:rPr lang="en-US" altLang="zh-CN" sz="1400">
                <a:sym typeface="+mn-ea"/>
              </a:rPr>
              <a:t>cbh (chroma-blue horizontally), cbv, crh, crv, edge (smear, default, warp)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ciescope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display CIE color diagram with pixels overlaid onto it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color system, cie, gamuts, size, intensity, contrast, corrgamma, showwhite, gamma, fill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codecview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visualize info exported by some codecs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mv: motion vectors to visualize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qp: display quantization params using the chroma plane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mv_type: fp (forward predicted MVs), bp (backward predicted MVs)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frame_type: if (intra-coded frame), pf (predicted frames), bf (bi-directionally predicted frames)</a:t>
            </a:r>
            <a:endParaRPr lang="en-US" altLang="zh-CN" sz="1400">
              <a:sym typeface="+mn-ea"/>
            </a:endParaRPr>
          </a:p>
          <a:p>
            <a:pPr lvl="2"/>
            <a:r>
              <a:rPr lang="en-US" altLang="zh-CN" sz="1400">
                <a:sym typeface="+mn-ea"/>
              </a:rPr>
              <a:t>ffplay -flags2 +export_mvs input.mp4 -vf codecview=mv=pf+bf+bb</a:t>
            </a:r>
            <a:endParaRPr lang="en-US" altLang="zh-CN" sz="1400">
              <a:sym typeface="+mn-ea"/>
            </a:endParaRPr>
          </a:p>
          <a:p>
            <a:pPr lvl="2"/>
            <a:endParaRPr lang="en-US" altLang="zh-CN" sz="1400">
              <a:sym typeface="+mn-ea"/>
            </a:endParaRPr>
          </a:p>
        </p:txBody>
      </p:sp>
      <p:pic>
        <p:nvPicPr>
          <p:cNvPr id="4" name="图片 3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6640" y="636270"/>
            <a:ext cx="3171825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4072255"/>
            <a:ext cx="3743325" cy="2103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FFMPEG Video Filters 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257800" cy="4959985"/>
          </a:xfrm>
        </p:spPr>
        <p:txBody>
          <a:bodyPr>
            <a:normAutofit fontScale="70000"/>
          </a:bodyPr>
          <a:p>
            <a:r>
              <a:rPr lang="en-US" altLang="zh-CN">
                <a:sym typeface="+mn-ea"/>
              </a:rPr>
              <a:t>Video filters (Cont.)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colorbalance</a:t>
            </a:r>
            <a:endParaRPr lang="en-US" altLang="zh-CN"/>
          </a:p>
          <a:p>
            <a:pPr lvl="2"/>
            <a:r>
              <a:rPr lang="en-US" altLang="zh-CN"/>
              <a:t>rs/gs/bs: r/g/b shadow</a:t>
            </a:r>
            <a:endParaRPr lang="en-US" altLang="zh-CN"/>
          </a:p>
          <a:p>
            <a:pPr lvl="3"/>
            <a:r>
              <a:rPr lang="en-US" altLang="zh-CN"/>
              <a:t>[-1, 1]</a:t>
            </a:r>
            <a:endParaRPr lang="en-US" altLang="zh-CN"/>
          </a:p>
          <a:p>
            <a:pPr lvl="2"/>
            <a:r>
              <a:rPr lang="en-US" altLang="zh-CN"/>
              <a:t>rm/gm/bm: r/g/b medium</a:t>
            </a:r>
            <a:endParaRPr lang="en-US" altLang="zh-CN"/>
          </a:p>
          <a:p>
            <a:pPr lvl="2"/>
            <a:r>
              <a:rPr lang="en-US" altLang="zh-CN"/>
              <a:t>rh/gh/bh: r/g/b brightest pixels</a:t>
            </a:r>
            <a:endParaRPr lang="en-US" altLang="zh-CN"/>
          </a:p>
          <a:p>
            <a:pPr lvl="2"/>
            <a:r>
              <a:rPr lang="en-US" altLang="zh-CN"/>
              <a:t>pl: preserve lightness</a:t>
            </a:r>
            <a:endParaRPr lang="en-US" altLang="zh-CN"/>
          </a:p>
          <a:p>
            <a:pPr lvl="2"/>
            <a:r>
              <a:rPr lang="en-US" altLang="zh-CN"/>
              <a:t>ffmpeg -i sodabottle.mp4 -vf colorbalance=rs=.3 rs.3.mp4</a:t>
            </a:r>
            <a:endParaRPr lang="en-US" altLang="zh-CN"/>
          </a:p>
          <a:p>
            <a:pPr lvl="1"/>
            <a:r>
              <a:rPr lang="en-US" altLang="zh-CN"/>
              <a:t>colorcontrast</a:t>
            </a:r>
            <a:endParaRPr lang="en-US" altLang="zh-CN"/>
          </a:p>
          <a:p>
            <a:pPr lvl="2"/>
            <a:r>
              <a:rPr lang="en-US" altLang="zh-CN" sz="1800"/>
              <a:t>adjust color contrast between RGB components</a:t>
            </a:r>
            <a:endParaRPr lang="en-US" altLang="zh-CN"/>
          </a:p>
          <a:p>
            <a:pPr lvl="1"/>
            <a:r>
              <a:rPr lang="en-US" altLang="zh-CN"/>
              <a:t>colorcorrect</a:t>
            </a:r>
            <a:endParaRPr lang="en-US" altLang="zh-CN"/>
          </a:p>
          <a:p>
            <a:pPr lvl="2"/>
            <a:r>
              <a:rPr lang="en-US" altLang="zh-CN"/>
              <a:t>adjust color white balance</a:t>
            </a:r>
            <a:endParaRPr lang="en-US" altLang="zh-CN"/>
          </a:p>
          <a:p>
            <a:pPr lvl="2"/>
            <a:r>
              <a:rPr lang="en-US" altLang="zh-CN"/>
              <a:t>rl(-1.0~1.0)/bl/rh/bh/saturation(-3.0~3.0)/analyze(manual/average/minmax/median)</a:t>
            </a:r>
            <a:endParaRPr lang="en-US" altLang="zh-CN"/>
          </a:p>
          <a:p>
            <a:pPr lvl="2"/>
            <a:r>
              <a:rPr lang="en-US" altLang="zh-CN"/>
              <a:t>ffmpeg -i sodabottle.mp4 -vf colorcorrect=saturation=3.0 sat3.0.mp4</a:t>
            </a:r>
            <a:endParaRPr lang="en-US" altLang="zh-CN"/>
          </a:p>
          <a:p>
            <a:pPr lvl="1"/>
            <a:r>
              <a:rPr lang="en-US" altLang="zh-CN"/>
              <a:t>colorize</a:t>
            </a:r>
            <a:endParaRPr lang="en-US" altLang="zh-CN"/>
          </a:p>
          <a:p>
            <a:pPr lvl="2"/>
            <a:r>
              <a:rPr lang="en-US" altLang="zh-CN"/>
              <a:t>Overlay a solid color on the video stream</a:t>
            </a:r>
            <a:endParaRPr lang="en-US" altLang="zh-CN"/>
          </a:p>
          <a:p>
            <a:pPr lvl="2"/>
            <a:r>
              <a:rPr lang="en-US" altLang="zh-CN"/>
              <a:t>hue (0~360), saturation (0~1), lightness (0~1), mix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355715" y="1211580"/>
            <a:ext cx="5257800" cy="49599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ym typeface="+mn-ea"/>
              </a:rPr>
              <a:t>Video filters (Cont.)</a:t>
            </a:r>
            <a:endParaRPr lang="en-US" altLang="zh-CN" sz="18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colorlevels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1400"/>
              <a:t>rimin/gimin/bimin/aimin: input min, [-1.0, 1.0]</a:t>
            </a:r>
            <a:endParaRPr lang="en-US" altLang="zh-CN" sz="1400"/>
          </a:p>
          <a:p>
            <a:pPr lvl="2"/>
            <a:r>
              <a:rPr lang="en-US" altLang="zh-CN" sz="1400"/>
              <a:t>rimax/gimax/bimax/aimax: input max, [-1.0, 1.0]</a:t>
            </a:r>
            <a:endParaRPr lang="en-US" altLang="zh-CN" sz="1400"/>
          </a:p>
          <a:p>
            <a:pPr lvl="2"/>
            <a:r>
              <a:rPr lang="en-US" altLang="zh-CN" sz="1400"/>
              <a:t>romin/gomin/bomin/aomin: output min, [0, 1.0]</a:t>
            </a:r>
            <a:endParaRPr lang="en-US" altLang="zh-CN" sz="1400"/>
          </a:p>
          <a:p>
            <a:pPr lvl="2"/>
            <a:r>
              <a:rPr lang="en-US" altLang="zh-CN" sz="1400"/>
              <a:t>romax/gomax/bomax/aomax:output max, [0, 1.0]</a:t>
            </a:r>
            <a:endParaRPr lang="en-US" altLang="zh-CN" sz="1400"/>
          </a:p>
          <a:p>
            <a:pPr lvl="2"/>
            <a:r>
              <a:rPr lang="en-US" altLang="zh-CN" sz="1400"/>
              <a:t>preserve: non/lum/max/avg/sum/nrm/pwr</a:t>
            </a:r>
            <a:endParaRPr lang="en-US" altLang="zh-CN" sz="1400"/>
          </a:p>
          <a:p>
            <a:pPr lvl="2"/>
            <a:r>
              <a:rPr lang="en-US" altLang="zh-CN" sz="1400"/>
              <a:t>ffmpeg -i sodabottle.mp4 -vf colorlevels=rimin=0.058:gimin=0.058:bimin=0.058 darker.mp4</a:t>
            </a:r>
            <a:endParaRPr lang="en-US" altLang="zh-CN" sz="1400"/>
          </a:p>
          <a:p>
            <a:pPr lvl="2"/>
            <a:r>
              <a:rPr lang="en-US" altLang="zh-CN" sz="1400"/>
              <a:t>ffmpeg -i sodabottle.mp4 -vf colorlevels=rimin=0.039:gimin=0.039:bimin=0.039:rimax=0.96:gimax=0.96:bimax=0.96 increase_contrast.mp4</a:t>
            </a:r>
            <a:endParaRPr lang="en-US" altLang="zh-CN" sz="1400"/>
          </a:p>
          <a:p>
            <a:pPr lvl="1"/>
            <a:r>
              <a:rPr lang="en-US" altLang="zh-CN" sz="1555"/>
              <a:t>colormap/colormatrix/colorspace</a:t>
            </a:r>
            <a:endParaRPr lang="en-US" altLang="zh-CN" sz="1555"/>
          </a:p>
          <a:p>
            <a:pPr lvl="1"/>
            <a:r>
              <a:rPr lang="en-US" altLang="zh-CN" sz="1555"/>
              <a:t>colortemperature</a:t>
            </a:r>
            <a:endParaRPr lang="en-US" altLang="zh-CN" sz="1555"/>
          </a:p>
          <a:p>
            <a:pPr lvl="2"/>
            <a:r>
              <a:rPr lang="en-US" altLang="zh-CN" sz="1400"/>
              <a:t>temperature: in Kelvin, 1000~40000, default 6500K</a:t>
            </a:r>
            <a:endParaRPr lang="en-US" altLang="zh-CN" sz="1400"/>
          </a:p>
          <a:p>
            <a:pPr lvl="2"/>
            <a:r>
              <a:rPr lang="en-US" altLang="zh-CN" sz="1400"/>
              <a:t>mix (0~1, default 1), pl (preserve lightness, 0~1, default 0)</a:t>
            </a:r>
            <a:endParaRPr lang="en-US" altLang="zh-CN" sz="140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FFMPEG Video Filters 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258435" cy="5325110"/>
          </a:xfrm>
        </p:spPr>
        <p:txBody>
          <a:bodyPr>
            <a:normAutofit fontScale="80000"/>
          </a:bodyPr>
          <a:p>
            <a:r>
              <a:rPr lang="en-US" altLang="zh-CN" sz="2000">
                <a:sym typeface="+mn-ea"/>
              </a:rPr>
              <a:t>Video filters (Cont.)</a:t>
            </a:r>
            <a:endParaRPr lang="en-US" altLang="zh-CN" sz="2000">
              <a:sym typeface="+mn-ea"/>
            </a:endParaRPr>
          </a:p>
          <a:p>
            <a:pPr lvl="1"/>
            <a:r>
              <a:rPr lang="en-US" altLang="zh-CN" sz="1800"/>
              <a:t>convolution</a:t>
            </a:r>
            <a:endParaRPr lang="en-US" altLang="zh-CN" sz="1800"/>
          </a:p>
          <a:p>
            <a:pPr lvl="2"/>
            <a:r>
              <a:rPr lang="en-US" altLang="zh-CN" sz="1600"/>
              <a:t>matrix for each plane (channel): 3*3/5*5/7*7/horizontal/vertical, up to 49 elements</a:t>
            </a:r>
            <a:endParaRPr lang="en-US" altLang="zh-CN" sz="1600"/>
          </a:p>
          <a:p>
            <a:pPr lvl="2"/>
            <a:r>
              <a:rPr lang="en-US" altLang="zh-CN" sz="1600"/>
              <a:t>multiplier for calculated value for each plane, default 1</a:t>
            </a:r>
            <a:endParaRPr lang="en-US" altLang="zh-CN" sz="1600"/>
          </a:p>
          <a:p>
            <a:pPr lvl="2"/>
            <a:r>
              <a:rPr lang="en-US" altLang="zh-CN" sz="1600"/>
              <a:t>bias for each plane, added to the result of the multiplication, default 0.0</a:t>
            </a:r>
            <a:endParaRPr lang="en-US" altLang="zh-CN" sz="1600"/>
          </a:p>
          <a:p>
            <a:pPr lvl="2"/>
            <a:r>
              <a:rPr lang="en-US" altLang="zh-CN" sz="1600"/>
              <a:t>matrix mode for each plane, square (default) / row/column</a:t>
            </a:r>
            <a:endParaRPr lang="en-US" altLang="zh-CN" sz="1600"/>
          </a:p>
          <a:p>
            <a:pPr lvl="2"/>
            <a:r>
              <a:rPr lang="en-US" altLang="zh-CN" sz="1600"/>
              <a:t>sharpen: convolution="0 -1 0 -1 5 -1 0 -1 0:0 -1 0 -1 5 -1 0 -1 0:0 -1 0 -1 5 -1 0 -1 0:0 -1 0 -1 5 -1 0 -1 0"</a:t>
            </a:r>
            <a:endParaRPr lang="en-US" altLang="zh-CN" sz="1600"/>
          </a:p>
          <a:p>
            <a:pPr lvl="2"/>
            <a:r>
              <a:rPr lang="en-US" altLang="zh-CN" sz="1600"/>
              <a:t>blur: convolution="1 1 1 1 1 1 1 1 1:1 1 1 1 1 1 1 1 1:1 1 1 1 1 1 1 1 1:1 1 1 1 1 1 1 1 1:1/9:1/9:1/9:1/9"</a:t>
            </a:r>
            <a:endParaRPr lang="en-US" altLang="zh-CN" sz="1600"/>
          </a:p>
          <a:p>
            <a:pPr lvl="2"/>
            <a:r>
              <a:rPr lang="en-US" altLang="zh-CN" sz="1600"/>
              <a:t>edge enhance: convolution="0 0 0 -1 1 0 0 0 0:0 0 0 -1 1 0 0 0 0:0 0 0 -1 1 0 0 0 0:0 0 0 -1 1 0 0 0 0:5:1:1:1:0:128:128:128"</a:t>
            </a:r>
            <a:endParaRPr lang="en-US" altLang="zh-CN" sz="1600"/>
          </a:p>
          <a:p>
            <a:pPr lvl="2"/>
            <a:r>
              <a:rPr lang="en-US" altLang="zh-CN" sz="1600"/>
              <a:t>edge detect:convolution="0 1 0 1 -4 1 0 1 0:0 1 0 1 -4 1 0 1 0:0 1 0 1 -4 1 0 1 0:0 1 0 1 -4 1 0 1 0:5:5:5:1:0:128:128:128"</a:t>
            </a:r>
            <a:endParaRPr lang="en-US" altLang="zh-CN" sz="1600"/>
          </a:p>
          <a:p>
            <a:pPr lvl="2"/>
            <a:r>
              <a:rPr lang="en-US" altLang="zh-CN" sz="1600"/>
              <a:t>laplacian edge detect: convolution="1 1 1 1 -8 1 1 1 1:1 1 1 1 -8 1 1 1 1:1 1 1 1 -8 1 1 1 1:1 1 1 1 -8 1 1 1 1:5:5:5:1:0:128:128:0"</a:t>
            </a:r>
            <a:endParaRPr lang="en-US" altLang="zh-CN" sz="1600"/>
          </a:p>
          <a:p>
            <a:pPr lvl="2"/>
            <a:r>
              <a:rPr lang="en-US" altLang="zh-CN" sz="1600"/>
              <a:t>emboss:convolution="-2 -1 0 -1 1 1 0 1 2:-2 -1 0 -1 1 1 0 1 2:-2 -1 0 -1 1 1 0 1 2:-2 -1 0 -1 1 1 0 1 2"</a:t>
            </a:r>
            <a:endParaRPr lang="en-US" altLang="zh-CN" sz="16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412230" y="1211580"/>
            <a:ext cx="5258435" cy="53251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sym typeface="+mn-ea"/>
              </a:rPr>
              <a:t>Video filters (Cont.)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400"/>
              <a:t>crop</a:t>
            </a:r>
            <a:endParaRPr lang="en-US" altLang="zh-CN" sz="1400"/>
          </a:p>
          <a:p>
            <a:pPr lvl="2"/>
            <a:r>
              <a:rPr lang="en-US" altLang="zh-CN" sz="1200"/>
              <a:t>width, height, x, y</a:t>
            </a:r>
            <a:endParaRPr lang="en-US" altLang="zh-CN" sz="1200"/>
          </a:p>
          <a:p>
            <a:pPr lvl="2"/>
            <a:r>
              <a:rPr lang="en-US" altLang="zh-CN" sz="1200"/>
              <a:t>crop=2/3*in_w:2/3*in_h</a:t>
            </a:r>
            <a:endParaRPr lang="en-US" altLang="zh-CN" sz="1200"/>
          </a:p>
          <a:p>
            <a:pPr lvl="1"/>
            <a:r>
              <a:rPr lang="en-US" altLang="zh-CN" sz="1400"/>
              <a:t>curves</a:t>
            </a:r>
            <a:endParaRPr lang="en-US" altLang="zh-CN" sz="1400"/>
          </a:p>
          <a:p>
            <a:pPr lvl="2"/>
            <a:r>
              <a:rPr lang="en-US" altLang="zh-CN" sz="1200"/>
              <a:t>preset: none/color_negative/cross_process/darker/increase_contrast/lighter/linear_contrast/medium_contrast/negative/strong_contrast/vintage</a:t>
            </a:r>
            <a:endParaRPr lang="en-US" altLang="zh-CN" sz="1200"/>
          </a:p>
          <a:p>
            <a:pPr lvl="2"/>
            <a:r>
              <a:rPr lang="en-US" altLang="zh-CN" sz="1200"/>
              <a:t>vintage effect: curves=r='0/0.11 .42/.51 1/0.95':g='0/0 0.50/0.48 1/1':b='0/0.22 .49/.44 1/0.8'</a:t>
            </a:r>
            <a:endParaRPr lang="en-US" altLang="zh-CN" sz="1200"/>
          </a:p>
          <a:p>
            <a:pPr lvl="2"/>
            <a:r>
              <a:rPr lang="en-US" altLang="zh-CN" sz="1200"/>
              <a:t>curves=preset=vintage</a:t>
            </a:r>
            <a:endParaRPr lang="en-US" altLang="zh-CN" sz="1200"/>
          </a:p>
          <a:p>
            <a:pPr lvl="1"/>
            <a:r>
              <a:rPr lang="en-US" altLang="zh-CN" sz="1400"/>
              <a:t>dctdnoiz</a:t>
            </a:r>
            <a:endParaRPr lang="en-US" altLang="zh-CN" sz="1400"/>
          </a:p>
          <a:p>
            <a:pPr lvl="1"/>
            <a:r>
              <a:rPr lang="en-US" altLang="zh-CN" sz="1400"/>
              <a:t>decimate</a:t>
            </a:r>
            <a:endParaRPr lang="en-US" altLang="zh-CN" sz="1400"/>
          </a:p>
          <a:p>
            <a:pPr lvl="1"/>
            <a:r>
              <a:rPr lang="en-US" altLang="zh-CN" sz="1400"/>
              <a:t>drawbox</a:t>
            </a:r>
            <a:endParaRPr lang="en-US" altLang="zh-CN" sz="1400"/>
          </a:p>
          <a:p>
            <a:pPr lvl="2"/>
            <a:r>
              <a:rPr lang="en-US" altLang="zh-CN" sz="1200"/>
              <a:t>drawbox=10:20:200:60:red@0.5</a:t>
            </a:r>
            <a:endParaRPr lang="en-US" altLang="zh-CN" sz="1200"/>
          </a:p>
          <a:p>
            <a:pPr lvl="1"/>
            <a:r>
              <a:rPr lang="en-US" altLang="zh-CN" sz="1400"/>
              <a:t>drawgrid</a:t>
            </a:r>
            <a:endParaRPr lang="en-US" altLang="zh-CN" sz="1400"/>
          </a:p>
          <a:p>
            <a:pPr lvl="2"/>
            <a:r>
              <a:rPr lang="en-US" altLang="zh-CN" sz="1200"/>
              <a:t>drawgrid=w=iw/3:h=ih/3:t=2:c=white@0.5 # width/height/thickness,color</a:t>
            </a:r>
            <a:endParaRPr lang="en-US" altLang="zh-CN" sz="1200"/>
          </a:p>
          <a:p>
            <a:pPr lvl="1"/>
            <a:r>
              <a:rPr lang="en-US" altLang="zh-CN" sz="1400"/>
              <a:t>drawtext</a:t>
            </a:r>
            <a:endParaRPr lang="en-US" altLang="zh-CN" sz="1400"/>
          </a:p>
          <a:p>
            <a:pPr lvl="2"/>
            <a:r>
              <a:rPr lang="en-US" altLang="zh-CN" sz="1200"/>
              <a:t>compiled with --enable-libfreetype and --enable-libharfbuzz, or --enable-libfontconfig (font options), --enable-libfribidi (text_shaping options)</a:t>
            </a:r>
            <a:endParaRPr lang="en-US" altLang="zh-CN" sz="1200"/>
          </a:p>
          <a:p>
            <a:pPr lvl="2"/>
            <a:r>
              <a:rPr lang="en-US" altLang="zh-CN" sz="1200"/>
              <a:t>drawtext="fontfile=/usr/share/fonts/truetype/freefont/FreeSerif.ttf: text='Test Text'"</a:t>
            </a:r>
            <a:endParaRPr lang="en-US" altLang="zh-CN" sz="1200"/>
          </a:p>
          <a:p>
            <a:pPr lvl="1"/>
            <a:r>
              <a:rPr lang="en-US" altLang="zh-CN" sz="1330"/>
              <a:t>exposure</a:t>
            </a:r>
            <a:endParaRPr lang="en-US" altLang="zh-CN" sz="1330"/>
          </a:p>
          <a:p>
            <a:pPr lvl="2"/>
            <a:r>
              <a:rPr lang="en-US" altLang="zh-CN" sz="1195"/>
              <a:t>exposure:-3.0~3.0, black:-1.0~1.0</a:t>
            </a:r>
            <a:endParaRPr lang="en-US" altLang="zh-CN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115" y="102235"/>
            <a:ext cx="3689985" cy="11093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https://helgeklein.com/blog/2017/12/browser-video-codecs-formats-hardware-acceleration/</a:t>
            </a:r>
            <a:endParaRPr lang="zh-CN" altLang="en-US"/>
          </a:p>
          <a:p>
            <a:r>
              <a:rPr lang="zh-CN" altLang="en-US"/>
              <a:t>https://www.fourcc.org/codecs.php</a:t>
            </a:r>
            <a:endParaRPr lang="zh-CN" altLang="en-US"/>
          </a:p>
          <a:p>
            <a:r>
              <a:rPr lang="zh-CN" altLang="en-US"/>
              <a:t>https://trac.ffmpeg.org/wiki/Encode/H.264</a:t>
            </a:r>
            <a:endParaRPr lang="zh-CN" altLang="en-US"/>
          </a:p>
          <a:p>
            <a:r>
              <a:rPr lang="zh-CN" altLang="en-US"/>
              <a:t>http://www.lighterra.com/papers/videoencodingh264/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FFMPEG Video Filters 3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1211580"/>
            <a:ext cx="5258435" cy="5325110"/>
          </a:xfrm>
        </p:spPr>
        <p:txBody>
          <a:bodyPr>
            <a:normAutofit fontScale="70000"/>
          </a:bodyPr>
          <a:p>
            <a:r>
              <a:rPr lang="en-US" altLang="zh-CN" sz="2000">
                <a:sym typeface="+mn-ea"/>
              </a:rPr>
              <a:t>Video filters (Cont.)</a:t>
            </a:r>
            <a:endParaRPr lang="en-US" altLang="zh-CN" sz="2000">
              <a:sym typeface="+mn-ea"/>
            </a:endParaRPr>
          </a:p>
          <a:p>
            <a:pPr lvl="1"/>
            <a:r>
              <a:rPr lang="en-US" altLang="zh-CN" sz="1600"/>
              <a:t>fade</a:t>
            </a:r>
            <a:endParaRPr lang="en-US" altLang="zh-CN" sz="1600"/>
          </a:p>
          <a:p>
            <a:pPr lvl="2"/>
            <a:r>
              <a:rPr lang="en-US" altLang="zh-CN" sz="1440"/>
              <a:t>type: in/out, start frame, end_frame</a:t>
            </a:r>
            <a:endParaRPr lang="en-US" altLang="zh-CN" sz="1440"/>
          </a:p>
          <a:p>
            <a:pPr lvl="2"/>
            <a:r>
              <a:rPr lang="en-US" altLang="zh-CN" sz="1440"/>
              <a:t>fade=in:0:30</a:t>
            </a:r>
            <a:endParaRPr lang="en-US" altLang="zh-CN" sz="1440"/>
          </a:p>
          <a:p>
            <a:pPr lvl="1"/>
            <a:r>
              <a:rPr lang="en-US" altLang="zh-CN" sz="1600"/>
              <a:t>format</a:t>
            </a:r>
            <a:endParaRPr lang="en-US" altLang="zh-CN" sz="1600"/>
          </a:p>
          <a:p>
            <a:pPr lvl="2"/>
            <a:r>
              <a:rPr lang="en-US" altLang="zh-CN" sz="1440"/>
              <a:t>pix_fmts</a:t>
            </a:r>
            <a:endParaRPr lang="en-US" altLang="zh-CN" sz="1440"/>
          </a:p>
          <a:p>
            <a:pPr lvl="2"/>
            <a:r>
              <a:rPr lang="en-US" altLang="zh-CN" sz="1440"/>
              <a:t>format=pix_fmts=yuv420p</a:t>
            </a:r>
            <a:endParaRPr lang="en-US" altLang="zh-CN" sz="1440"/>
          </a:p>
          <a:p>
            <a:pPr lvl="1"/>
            <a:r>
              <a:rPr lang="en-US" altLang="zh-CN" sz="1600"/>
              <a:t>fps</a:t>
            </a:r>
            <a:endParaRPr lang="en-US" altLang="zh-CN" sz="1600"/>
          </a:p>
          <a:p>
            <a:pPr lvl="1"/>
            <a:r>
              <a:rPr lang="en-US" altLang="zh-CN" sz="1600"/>
              <a:t>hflip</a:t>
            </a:r>
            <a:endParaRPr lang="en-US" altLang="zh-CN" sz="1600"/>
          </a:p>
          <a:p>
            <a:pPr lvl="1"/>
            <a:r>
              <a:rPr lang="en-US" altLang="zh-CN" sz="1600"/>
              <a:t>histogram</a:t>
            </a:r>
            <a:endParaRPr lang="en-US" altLang="zh-CN" sz="1600"/>
          </a:p>
          <a:p>
            <a:pPr lvl="1"/>
            <a:r>
              <a:rPr lang="en-US" altLang="zh-CN" sz="1600"/>
              <a:t>hstack</a:t>
            </a:r>
            <a:endParaRPr lang="en-US" altLang="zh-CN" sz="1600"/>
          </a:p>
          <a:p>
            <a:pPr lvl="1"/>
            <a:r>
              <a:rPr lang="en-US" altLang="zh-CN" sz="1600"/>
              <a:t>hue</a:t>
            </a:r>
            <a:endParaRPr lang="en-US" altLang="zh-CN" sz="1600"/>
          </a:p>
          <a:p>
            <a:pPr lvl="2"/>
            <a:r>
              <a:rPr lang="en-US" altLang="zh-CN" sz="1440"/>
              <a:t>hue=h=90:s=1</a:t>
            </a:r>
            <a:endParaRPr lang="en-US" altLang="zh-CN" sz="1440"/>
          </a:p>
          <a:p>
            <a:pPr lvl="2"/>
            <a:r>
              <a:rPr lang="en-US" altLang="zh-CN" sz="1440"/>
              <a:t>hue="H=2*PI*t: s=sin(2*PI*t)+1" // rotate hue and sat</a:t>
            </a:r>
            <a:endParaRPr lang="en-US" altLang="zh-CN" sz="1440"/>
          </a:p>
          <a:p>
            <a:pPr lvl="1"/>
            <a:r>
              <a:rPr lang="en-US" altLang="zh-CN" sz="1600"/>
              <a:t>loop</a:t>
            </a:r>
            <a:endParaRPr lang="en-US" altLang="zh-CN" sz="1600"/>
          </a:p>
          <a:p>
            <a:pPr lvl="2"/>
            <a:r>
              <a:rPr lang="en-US" altLang="zh-CN" sz="1440"/>
              <a:t>loop=loop=5:size=10:start=0 // loop first 10 frames for 5 times</a:t>
            </a:r>
            <a:endParaRPr lang="en-US" altLang="zh-CN" sz="1440"/>
          </a:p>
          <a:p>
            <a:pPr lvl="1"/>
            <a:r>
              <a:rPr lang="en-US" altLang="zh-CN" sz="1600"/>
              <a:t>lut, lutyuv, lutrgb</a:t>
            </a:r>
            <a:endParaRPr lang="en-US" altLang="zh-CN" sz="1600"/>
          </a:p>
          <a:p>
            <a:pPr lvl="2"/>
            <a:r>
              <a:rPr lang="en-US" altLang="zh-CN" sz="1440"/>
              <a:t>lutyuv=y=negval // negate luma</a:t>
            </a:r>
            <a:endParaRPr lang="en-US" altLang="zh-CN" sz="1440"/>
          </a:p>
          <a:p>
            <a:pPr lvl="2"/>
            <a:r>
              <a:rPr lang="en-US" altLang="zh-CN" sz="1440"/>
              <a:t>lutyuv="y=2*val" // luma burning effect</a:t>
            </a:r>
            <a:endParaRPr lang="en-US" altLang="zh-CN" sz="1440"/>
          </a:p>
          <a:p>
            <a:pPr lvl="2"/>
            <a:r>
              <a:rPr lang="en-US" altLang="zh-CN" sz="1440"/>
              <a:t>lutyuv=y=gammaval(0.5) // correct luma gamma</a:t>
            </a:r>
            <a:endParaRPr lang="en-US" altLang="zh-CN" sz="1440"/>
          </a:p>
          <a:p>
            <a:pPr lvl="1"/>
            <a:r>
              <a:rPr lang="en-US" altLang="zh-CN" sz="1600"/>
              <a:t>lut2, tlut2</a:t>
            </a:r>
            <a:endParaRPr lang="en-US" altLang="zh-CN" sz="1600"/>
          </a:p>
          <a:p>
            <a:pPr lvl="2"/>
            <a:r>
              <a:rPr lang="en-US" altLang="zh-CN" sz="1440"/>
              <a:t>lut2='ifnot(x-y,0,pow(2,bdx)-1):ifnot(x-y,0,pow(2,bdx)-1):ifnot(x-y,0,pow(2,bdx)-1)' // highlight diff between two RGB streams</a:t>
            </a:r>
            <a:endParaRPr lang="en-US" altLang="zh-CN" sz="1440"/>
          </a:p>
          <a:p>
            <a:pPr lvl="2"/>
            <a:r>
              <a:rPr lang="en-US" altLang="zh-CN" sz="1440"/>
              <a:t>lut2='ifnot(x-y,0,pow(2,bdx)-1):ifnot(x-y,pow(2,bdx-1),pow(2,bdx)-1):ifnot(x-y,pow(2,bdx-1),pow(2,bdx)-1)' // highlight diff between two YUV streams</a:t>
            </a:r>
            <a:endParaRPr lang="en-US" altLang="zh-CN" sz="1440"/>
          </a:p>
        </p:txBody>
      </p:sp>
      <p:sp>
        <p:nvSpPr>
          <p:cNvPr id="5" name="内容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393815" y="1211580"/>
            <a:ext cx="5258435" cy="53251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ym typeface="+mn-ea"/>
              </a:rPr>
              <a:t>Video filters (Cont.)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000"/>
              <a:t>mpdecimate</a:t>
            </a:r>
            <a:endParaRPr lang="en-US" altLang="zh-CN" sz="1000"/>
          </a:p>
          <a:p>
            <a:pPr lvl="1"/>
            <a:r>
              <a:rPr lang="en-US" altLang="zh-CN" sz="1000"/>
              <a:t>normalize</a:t>
            </a:r>
            <a:endParaRPr lang="en-US" altLang="zh-CN" sz="1000"/>
          </a:p>
          <a:p>
            <a:pPr lvl="2"/>
            <a:r>
              <a:rPr lang="en-US" altLang="zh-CN" sz="900"/>
              <a:t>normalize=blackpt=black:whitept=white:smoothing=0 // stretch contrast to use the full dynamic range</a:t>
            </a:r>
            <a:endParaRPr lang="en-US" altLang="zh-CN" sz="900"/>
          </a:p>
          <a:p>
            <a:pPr lvl="1"/>
            <a:r>
              <a:rPr lang="en-US" altLang="zh-CN" sz="1000"/>
              <a:t>overlay</a:t>
            </a:r>
            <a:endParaRPr lang="en-US" altLang="zh-CN" sz="1000"/>
          </a:p>
          <a:p>
            <a:pPr lvl="2"/>
            <a:r>
              <a:rPr lang="en-US" altLang="zh-CN" sz="900"/>
              <a:t>overlay=main_w-overlay_w-10:main_h-overlay_h-10 // draw overlay at 10px from the bottom-right corner of the main window</a:t>
            </a:r>
            <a:endParaRPr lang="en-US" altLang="zh-CN" sz="900"/>
          </a:p>
          <a:p>
            <a:pPr lvl="2"/>
            <a:r>
              <a:rPr lang="en-US" altLang="zh-CN" sz="900"/>
              <a:t>ffmpeg -i input -i logo -filter_complex 'overlay=10:main_h-overlay_h-10' output // overlay logo on bottom-left corner</a:t>
            </a:r>
            <a:endParaRPr lang="en-US" altLang="zh-CN" sz="900"/>
          </a:p>
          <a:p>
            <a:pPr lvl="1"/>
            <a:r>
              <a:rPr lang="en-US" altLang="zh-CN" sz="1000"/>
              <a:t>pad</a:t>
            </a:r>
            <a:endParaRPr lang="en-US" altLang="zh-CN" sz="1000"/>
          </a:p>
          <a:p>
            <a:pPr lvl="2"/>
            <a:r>
              <a:rPr lang="en-US" altLang="zh-CN" sz="900"/>
              <a:t>pad=640:480:0:40:violet	// width/height/x/y</a:t>
            </a:r>
            <a:endParaRPr lang="en-US" altLang="zh-CN" sz="900"/>
          </a:p>
          <a:p>
            <a:pPr lvl="2"/>
            <a:r>
              <a:rPr lang="en-US" altLang="zh-CN" sz="900"/>
              <a:t>pad="max(iw\,ih):ow:(ow-iw)/2:(oh-ih)/2" // pad as square</a:t>
            </a:r>
            <a:endParaRPr lang="en-US" altLang="zh-CN" sz="900"/>
          </a:p>
          <a:p>
            <a:pPr lvl="2"/>
            <a:r>
              <a:rPr lang="en-US" altLang="zh-CN" sz="900"/>
              <a:t>pad="ih*16/9:ih:(ow-iw)/2:(oh-ih)/2" // pad as 16:9</a:t>
            </a:r>
            <a:endParaRPr lang="en-US" altLang="zh-CN" sz="900"/>
          </a:p>
          <a:p>
            <a:pPr lvl="1"/>
            <a:r>
              <a:rPr lang="en-US" altLang="zh-CN" sz="1000"/>
              <a:t>rotate</a:t>
            </a:r>
            <a:endParaRPr lang="en-US" altLang="zh-CN" sz="1000"/>
          </a:p>
          <a:p>
            <a:pPr lvl="2"/>
            <a:r>
              <a:rPr lang="en-US" altLang="zh-CN" sz="900"/>
              <a:t>rotate=PI/6</a:t>
            </a:r>
            <a:endParaRPr lang="en-US" altLang="zh-CN" sz="900"/>
          </a:p>
          <a:p>
            <a:pPr lvl="1"/>
            <a:r>
              <a:rPr lang="en-US" altLang="zh-CN" sz="1000"/>
              <a:t>scale</a:t>
            </a:r>
            <a:endParaRPr lang="en-US" altLang="zh-CN" sz="1000"/>
          </a:p>
          <a:p>
            <a:pPr lvl="2"/>
            <a:r>
              <a:rPr lang="en-US" altLang="zh-CN" sz="900"/>
              <a:t>scale=200x100</a:t>
            </a:r>
            <a:endParaRPr lang="en-US" altLang="zh-CN" sz="900"/>
          </a:p>
          <a:p>
            <a:pPr lvl="2"/>
            <a:r>
              <a:rPr lang="en-US" altLang="zh-CN" sz="900"/>
              <a:t>scale=2*in_w:2*in_h</a:t>
            </a:r>
            <a:endParaRPr lang="en-US" altLang="zh-CN" sz="900"/>
          </a:p>
          <a:p>
            <a:pPr lvl="1"/>
            <a:r>
              <a:rPr lang="en-US" altLang="zh-CN" sz="1000"/>
              <a:t>scroll</a:t>
            </a:r>
            <a:endParaRPr lang="en-US" altLang="zh-CN" sz="1000"/>
          </a:p>
          <a:p>
            <a:pPr lvl="2"/>
            <a:r>
              <a:rPr lang="en-US" altLang="zh-CN" sz="900"/>
              <a:t>h (horizontal scroll speed, -1~1), v (vertical scroll speed, -1~1), hpos (0~1), vpos(0~1)</a:t>
            </a:r>
            <a:endParaRPr lang="en-US" altLang="zh-CN" sz="900"/>
          </a:p>
          <a:p>
            <a:pPr lvl="1"/>
            <a:r>
              <a:rPr lang="en-US" altLang="zh-CN" sz="900"/>
              <a:t>setdar, setsar</a:t>
            </a:r>
            <a:endParaRPr lang="en-US" altLang="zh-CN" sz="900"/>
          </a:p>
          <a:p>
            <a:pPr lvl="2"/>
            <a:r>
              <a:rPr lang="en-US" altLang="zh-CN" sz="900"/>
              <a:t>dar (Display Aspect Ratio), sar (Sample Aspect Ratio)</a:t>
            </a:r>
            <a:endParaRPr lang="en-US" altLang="zh-CN" sz="900"/>
          </a:p>
          <a:p>
            <a:pPr lvl="2"/>
            <a:r>
              <a:rPr lang="en-US" altLang="zh-CN" sz="900"/>
              <a:t>setdar=dar=16/9</a:t>
            </a:r>
            <a:endParaRPr lang="en-US" altLang="zh-CN" sz="900"/>
          </a:p>
          <a:p>
            <a:pPr lvl="1"/>
            <a:r>
              <a:rPr lang="en-US" altLang="zh-CN" sz="900"/>
              <a:t>signature</a:t>
            </a:r>
            <a:endParaRPr lang="en-US" altLang="zh-CN" sz="900"/>
          </a:p>
          <a:p>
            <a:pPr lvl="2"/>
            <a:r>
              <a:rPr lang="en-US" altLang="zh-CN" sz="900"/>
              <a:t>MPEG-7 Video Signature</a:t>
            </a:r>
            <a:endParaRPr lang="en-US" altLang="zh-CN" sz="900"/>
          </a:p>
          <a:p>
            <a:pPr lvl="1"/>
            <a:r>
              <a:rPr lang="en-US" altLang="zh-CN" sz="900"/>
              <a:t>subtitles</a:t>
            </a:r>
            <a:endParaRPr lang="en-US" altLang="zh-CN" sz="900"/>
          </a:p>
          <a:p>
            <a:pPr lvl="2"/>
            <a:r>
              <a:rPr lang="en-US" altLang="zh-CN" sz="900"/>
              <a:t>subtitles=sub.srt:force_style='Fontname=DejaVu Serif,PrimaryColour=&amp;HCCFF0000'</a:t>
            </a:r>
            <a:endParaRPr lang="en-US" altLang="zh-CN" sz="900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FFMPEG Video Filters 4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057140" cy="5304790"/>
          </a:xfrm>
        </p:spPr>
        <p:txBody>
          <a:bodyPr>
            <a:noAutofit/>
          </a:bodyPr>
          <a:p>
            <a:r>
              <a:rPr lang="en-US" altLang="zh-CN" sz="1400">
                <a:sym typeface="+mn-ea"/>
              </a:rPr>
              <a:t>Video filters (Cont.)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200"/>
              <a:t>thumbnail</a:t>
            </a:r>
            <a:endParaRPr lang="en-US" altLang="zh-CN" sz="1200"/>
          </a:p>
          <a:p>
            <a:pPr lvl="2"/>
            <a:r>
              <a:rPr lang="en-US" altLang="zh-CN" sz="1000"/>
              <a:t>Select the most representative frame in a given sequence of consecutive frames</a:t>
            </a:r>
            <a:endParaRPr lang="en-US" altLang="zh-CN" sz="1000"/>
          </a:p>
          <a:p>
            <a:pPr lvl="2"/>
            <a:r>
              <a:rPr lang="en-US" altLang="zh-CN" sz="1000"/>
              <a:t>thumbnail=50 // extract one image every 50 frames</a:t>
            </a:r>
            <a:endParaRPr lang="en-US" altLang="zh-CN" sz="1000"/>
          </a:p>
          <a:p>
            <a:pPr lvl="2"/>
            <a:r>
              <a:rPr lang="en-US" altLang="zh-CN" sz="1000"/>
              <a:t>ffmpeg -i in.avi -vf thumbnail,scale=300:200 -frames:v 1 out.png</a:t>
            </a:r>
            <a:endParaRPr lang="en-US" altLang="zh-CN" sz="1000"/>
          </a:p>
          <a:p>
            <a:pPr lvl="1"/>
            <a:r>
              <a:rPr lang="en-US" altLang="zh-CN" sz="1200"/>
              <a:t>tile</a:t>
            </a:r>
            <a:endParaRPr lang="en-US" altLang="zh-CN" sz="1200"/>
          </a:p>
          <a:p>
            <a:pPr lvl="2"/>
            <a:r>
              <a:rPr lang="en-US" altLang="zh-CN" sz="1000"/>
              <a:t>ffmpeg -skip_frame nokey -i file.avi -vf 'scale=128:72,tile=8x8' -an -vsync 0 keyframes%03d.png // produce 8x8 PNG tiles of all keyframes</a:t>
            </a:r>
            <a:endParaRPr lang="en-US" altLang="zh-CN" sz="1000"/>
          </a:p>
          <a:p>
            <a:pPr lvl="1"/>
            <a:r>
              <a:rPr lang="en-US" altLang="zh-CN" sz="1200"/>
              <a:t>tmix</a:t>
            </a:r>
            <a:endParaRPr lang="en-US" altLang="zh-CN" sz="1200"/>
          </a:p>
          <a:p>
            <a:pPr lvl="2"/>
            <a:r>
              <a:rPr lang="en-US" altLang="zh-CN" sz="1000"/>
              <a:t>tmix=frames=7:weights="1 1 1 1 1 1 1" // average 7 successive frames</a:t>
            </a:r>
            <a:endParaRPr lang="en-US" altLang="zh-CN" sz="1000"/>
          </a:p>
          <a:p>
            <a:pPr lvl="1"/>
            <a:r>
              <a:rPr lang="en-US" altLang="zh-CN" sz="1200"/>
              <a:t>trim</a:t>
            </a:r>
            <a:endParaRPr lang="en-US" altLang="zh-CN" sz="1200"/>
          </a:p>
          <a:p>
            <a:pPr lvl="2"/>
            <a:r>
              <a:rPr lang="en-US" altLang="zh-CN" sz="1000"/>
              <a:t>ffmpeg -i INPUT -vf trim=60:120 // keep only 2nd minute</a:t>
            </a:r>
            <a:endParaRPr lang="en-US" altLang="zh-CN" sz="1000"/>
          </a:p>
          <a:p>
            <a:pPr lvl="1"/>
            <a:r>
              <a:rPr lang="en-US" altLang="zh-CN" sz="1200"/>
              <a:t>untile</a:t>
            </a:r>
            <a:endParaRPr lang="en-US" altLang="zh-CN" sz="1200"/>
          </a:p>
          <a:p>
            <a:pPr lvl="2"/>
            <a:r>
              <a:rPr lang="en-US" altLang="zh-CN" sz="1000"/>
              <a:t>ffmpeg -r 1 -i image.jpg -vf untile=1x25 movie.mkv</a:t>
            </a:r>
            <a:endParaRPr lang="en-US" altLang="zh-CN" sz="1000"/>
          </a:p>
          <a:p>
            <a:pPr lvl="1"/>
            <a:r>
              <a:rPr lang="en-US" altLang="zh-CN" sz="1200"/>
              <a:t>vidstabdetect</a:t>
            </a:r>
            <a:endParaRPr lang="en-US" altLang="zh-CN" sz="1200"/>
          </a:p>
          <a:p>
            <a:pPr lvl="2"/>
            <a:r>
              <a:rPr lang="en-US" altLang="zh-CN" sz="1000"/>
              <a:t>ffmpeg needs to be compiled with --enable-libvidstab</a:t>
            </a:r>
            <a:endParaRPr lang="en-US" altLang="zh-CN" sz="1000"/>
          </a:p>
          <a:p>
            <a:pPr lvl="2"/>
            <a:r>
              <a:rPr lang="en-US" altLang="zh-CN" sz="1000"/>
              <a:t>vidstabdetect=show=1</a:t>
            </a:r>
            <a:endParaRPr lang="en-US" altLang="zh-CN" sz="1000"/>
          </a:p>
          <a:p>
            <a:pPr lvl="1"/>
            <a:r>
              <a:rPr lang="en-US" altLang="zh-CN" sz="1200"/>
              <a:t>vidstabtransform</a:t>
            </a:r>
            <a:endParaRPr lang="en-US" altLang="zh-CN" sz="1200"/>
          </a:p>
          <a:p>
            <a:pPr lvl="2"/>
            <a:r>
              <a:rPr lang="en-US" altLang="zh-CN" sz="1000"/>
              <a:t>ffmpeg -i inp.mpeg -vf vidstabtransform,unsharp=5:5:0.8:3:3:0.4 inp_stabilized.mpeg</a:t>
            </a:r>
            <a:endParaRPr lang="en-US" altLang="zh-CN" sz="1000"/>
          </a:p>
          <a:p>
            <a:pPr lvl="1"/>
            <a:r>
              <a:rPr lang="en-US" altLang="zh-CN" sz="1000"/>
              <a:t>vignette</a:t>
            </a:r>
            <a:endParaRPr lang="en-US" altLang="zh-CN" sz="1000"/>
          </a:p>
          <a:p>
            <a:pPr lvl="2"/>
            <a:r>
              <a:rPr lang="en-US" altLang="zh-CN" sz="1000"/>
              <a:t>vignette effect</a:t>
            </a:r>
            <a:endParaRPr lang="en-US" altLang="zh-CN" sz="1000"/>
          </a:p>
          <a:p>
            <a:pPr lvl="2"/>
            <a:r>
              <a:rPr lang="en-US" altLang="zh-CN" sz="1000"/>
              <a:t>vignette=PI/4</a:t>
            </a:r>
            <a:endParaRPr lang="en-US" altLang="zh-CN" sz="10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96660" y="1211580"/>
            <a:ext cx="5057140" cy="5304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ym typeface="+mn-ea"/>
              </a:rPr>
              <a:t>Video filters (Cont.)</a:t>
            </a:r>
            <a:endParaRPr lang="en-US" altLang="zh-CN" sz="1800">
              <a:sym typeface="+mn-ea"/>
            </a:endParaRPr>
          </a:p>
          <a:p>
            <a:pPr lvl="1"/>
            <a:r>
              <a:rPr lang="en-US" altLang="zh-CN" sz="1400"/>
              <a:t>xfade</a:t>
            </a:r>
            <a:endParaRPr lang="en-US" altLang="zh-CN" sz="1400"/>
          </a:p>
          <a:p>
            <a:pPr lvl="2"/>
            <a:r>
              <a:rPr lang="en-US" altLang="zh-CN" sz="1200"/>
              <a:t>ffmpeg -i first.mp4 -i second.mp4 -filter_complex xfade=transition=fade:duration=2:offset=5 output.mp4</a:t>
            </a:r>
            <a:endParaRPr lang="en-US" altLang="zh-CN" sz="1200"/>
          </a:p>
          <a:p>
            <a:pPr lvl="1"/>
            <a:r>
              <a:rPr lang="en-US" altLang="zh-CN" sz="1200"/>
              <a:t>xstack</a:t>
            </a:r>
            <a:endParaRPr lang="en-US" altLang="zh-CN" sz="1200"/>
          </a:p>
          <a:p>
            <a:pPr lvl="2"/>
            <a:r>
              <a:rPr lang="en-US" altLang="zh-CN" sz="1200"/>
              <a:t>Stack video inputs into custom layout.</a:t>
            </a:r>
            <a:endParaRPr lang="en-US" altLang="zh-CN" sz="1200"/>
          </a:p>
          <a:p>
            <a:pPr lvl="2"/>
            <a:r>
              <a:rPr lang="en-US" altLang="zh-CN" sz="1200"/>
              <a:t>xstack=inputs=4:layout=0_0|0_h0|w0_0|w0_h0</a:t>
            </a:r>
            <a:endParaRPr lang="en-US" altLang="zh-CN" sz="1200"/>
          </a:p>
          <a:p>
            <a:pPr lvl="1"/>
            <a:r>
              <a:rPr lang="en-US" altLang="zh-CN" sz="1200"/>
              <a:t>zoompan</a:t>
            </a:r>
            <a:endParaRPr lang="en-US" altLang="zh-CN" sz="1200"/>
          </a:p>
          <a:p>
            <a:pPr lvl="2"/>
            <a:r>
              <a:rPr lang="en-US" altLang="zh-CN" sz="1090"/>
              <a:t>zoompan=z='min(zoom+0.0015,1.5)':d=700:x='if(gte(zoom,1.5),x,x+1/a)':y='if(gte(zoom,1.5),y,y+1)':s=640x360</a:t>
            </a:r>
            <a:endParaRPr lang="en-US" altLang="zh-CN" sz="1090"/>
          </a:p>
          <a:p>
            <a:pPr lvl="1"/>
            <a:r>
              <a:rPr lang="en-US" altLang="zh-CN" sz="1210"/>
              <a:t>setpts, asetpts</a:t>
            </a:r>
            <a:endParaRPr lang="en-US" altLang="zh-CN" sz="1210"/>
          </a:p>
          <a:p>
            <a:pPr lvl="2"/>
            <a:r>
              <a:rPr lang="en-US" altLang="zh-CN" sz="1085"/>
              <a:t>pts (Presentation TimeStamp)</a:t>
            </a:r>
            <a:endParaRPr lang="en-US" altLang="zh-CN" sz="1085"/>
          </a:p>
          <a:p>
            <a:pPr lvl="2"/>
            <a:r>
              <a:rPr lang="en-US" altLang="zh-CN" sz="1085"/>
              <a:t>setpts=0.5*PTS // 2x fast</a:t>
            </a:r>
            <a:endParaRPr lang="en-US" altLang="zh-CN" sz="1085"/>
          </a:p>
          <a:p>
            <a:pPr lvl="1"/>
            <a:r>
              <a:rPr lang="en-US" altLang="zh-CN" sz="1205"/>
              <a:t>showcqt, showcwt, showfreqs, showspatial, showspectrum, showspectrumpic, showvolume, showwaves, showwavespic, </a:t>
            </a:r>
            <a:endParaRPr lang="en-US" altLang="zh-CN" sz="1205"/>
          </a:p>
          <a:p>
            <a:pPr lvl="2"/>
            <a:r>
              <a:rPr lang="en-US" altLang="zh-CN" sz="1080"/>
              <a:t>Convert input audio to a video output representing frequency spectrum logarithmically</a:t>
            </a:r>
            <a:endParaRPr lang="en-US" altLang="zh-CN" sz="1080"/>
          </a:p>
          <a:p>
            <a:pPr lvl="2"/>
            <a:r>
              <a:rPr lang="en-US" altLang="zh-CN" sz="1080"/>
              <a:t>ffplay -f lavfi 'amovie=input.mp3, asplit [a][out1]; [a] showspectrum=mode=separate:color=intensity:slide=1:scale=cbrt [out0]'</a:t>
            </a:r>
            <a:endParaRPr lang="en-US" altLang="zh-CN" sz="120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FFMPEG Video Filters 5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97425" cy="5429250"/>
          </a:xfrm>
        </p:spPr>
        <p:txBody>
          <a:bodyPr>
            <a:noAutofit/>
          </a:bodyPr>
          <a:p>
            <a:r>
              <a:rPr lang="en-US" altLang="zh-CN" sz="1400"/>
              <a:t>Video filter</a:t>
            </a:r>
            <a:endParaRPr lang="en-US" altLang="zh-CN" sz="1400"/>
          </a:p>
          <a:p>
            <a:pPr lvl="1"/>
            <a:r>
              <a:rPr lang="en-US" altLang="zh-CN" sz="1200">
                <a:sym typeface="+mn-ea"/>
              </a:rPr>
              <a:t>ffplay -f lavfi -i mandelbrot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ffplay -f lavfi -i life=s=640x480:mold=10:r=100:ratio=0.1:death_color=blue:life_color=#00ff00,boxblur=2:2</a:t>
            </a:r>
            <a:endParaRPr lang="en-US" altLang="zh-CN" sz="1200"/>
          </a:p>
          <a:p>
            <a:pPr lvl="0"/>
            <a:r>
              <a:rPr lang="en-US" altLang="zh-CN" sz="1600">
                <a:sym typeface="+mn-ea"/>
              </a:rPr>
              <a:t>Gradient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200">
                <a:sym typeface="+mn-ea"/>
              </a:rPr>
              <a:t>ffplay -f lavfi -i gradients=n=3:type=linear,format=rgb0 // linear gradient</a:t>
            </a:r>
            <a:endParaRPr lang="en-US" altLang="zh-CN" sz="1200">
              <a:sym typeface="+mn-ea"/>
            </a:endParaRPr>
          </a:p>
          <a:p>
            <a:pPr lvl="1"/>
            <a:r>
              <a:rPr lang="en-US" altLang="zh-CN" sz="1200"/>
              <a:t>ffplay -f lavfi -i gradients=n=3:type=radial,format=rgb0</a:t>
            </a:r>
            <a:r>
              <a:rPr lang="en-US" altLang="zh-CN" sz="1200">
                <a:sym typeface="+mn-ea"/>
              </a:rPr>
              <a:t> // radial gradient</a:t>
            </a:r>
            <a:endParaRPr lang="en-US" altLang="zh-CN" sz="1200">
              <a:sym typeface="+mn-ea"/>
            </a:endParaRPr>
          </a:p>
          <a:p>
            <a:pPr lvl="1"/>
            <a:r>
              <a:rPr lang="en-US" altLang="zh-CN" sz="1200"/>
              <a:t>ffplay -f lavfi -i gradients=n=7:type=circular,format=rgb0</a:t>
            </a:r>
            <a:r>
              <a:rPr lang="en-US" altLang="zh-CN" sz="1200">
                <a:sym typeface="+mn-ea"/>
              </a:rPr>
              <a:t> // circular gradient</a:t>
            </a:r>
            <a:endParaRPr lang="en-US" altLang="zh-CN" sz="1200">
              <a:sym typeface="+mn-ea"/>
            </a:endParaRPr>
          </a:p>
          <a:p>
            <a:pPr lvl="1"/>
            <a:r>
              <a:rPr lang="en-US" altLang="zh-CN" sz="1200"/>
              <a:t>ffplay -f lavfi -i gradients=n=7:type=spiral,format=rgb0</a:t>
            </a:r>
            <a:r>
              <a:rPr lang="en-US" altLang="zh-CN" sz="1200">
                <a:sym typeface="+mn-ea"/>
              </a:rPr>
              <a:t> // spiral gradient</a:t>
            </a:r>
            <a:endParaRPr lang="en-US" altLang="zh-CN" sz="1200"/>
          </a:p>
          <a:p>
            <a:pPr lvl="0"/>
            <a:r>
              <a:rPr lang="en-US" altLang="zh-CN" sz="1600"/>
              <a:t>Waveforms</a:t>
            </a:r>
            <a:endParaRPr lang="en-US" altLang="zh-CN" sz="1600"/>
          </a:p>
          <a:p>
            <a:pPr lvl="1"/>
            <a:r>
              <a:rPr lang="en-US" altLang="zh-CN" sz="1200"/>
              <a:t>References</a:t>
            </a:r>
            <a:endParaRPr lang="en-US" altLang="zh-CN" sz="1200"/>
          </a:p>
          <a:p>
            <a:pPr lvl="2"/>
            <a:r>
              <a:rPr lang="en-US" altLang="zh-CN" sz="1080"/>
              <a:t>https://trac.ffmpeg.org/wiki/FancyFilteringExamples</a:t>
            </a:r>
            <a:endParaRPr lang="en-US" altLang="zh-CN" sz="1080"/>
          </a:p>
          <a:p>
            <a:pPr lvl="1"/>
            <a:r>
              <a:rPr lang="en-US" altLang="zh-CN" sz="1200"/>
              <a:t>ffplay -f lavfi -i mandelbrot -vf "format=gbrp,split=4[a][b][c][d],[d]histogram=display_mode=0:level_height=244[dd],[a]waveform=m=1:d=0:r=0:c=7[aa],[b]waveform=m=0:d=0:r=0:c=7[bb],[c][aa]vstack[V],[bb][dd]vstack[V2],[V][V2]hstack"</a:t>
            </a:r>
            <a:endParaRPr lang="en-US" altLang="zh-CN" sz="1200"/>
          </a:p>
          <a:p>
            <a:pPr lvl="1"/>
            <a:r>
              <a:rPr lang="en-US" altLang="zh-CN" sz="1200"/>
              <a:t>ffplay -f lavfi -i mandelbrot -vf "format=yuv444p,split=4[a][b][c][d],[a]waveform[aa],[b][aa]vstack[V],[c]waveform=m=0[cc],[d]vectorscope=color4[dd],[cc][dd]vstack[V2],[V][V2]hstack"</a:t>
            </a:r>
            <a:endParaRPr lang="en-US" altLang="zh-CN" sz="1200"/>
          </a:p>
          <a:p>
            <a:pPr lvl="1"/>
            <a:endParaRPr lang="en-US" altLang="zh-CN" sz="12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403340" y="1211580"/>
            <a:ext cx="4797425" cy="542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Waveforms</a:t>
            </a:r>
            <a:endParaRPr lang="en-US" altLang="zh-CN" sz="1200"/>
          </a:p>
          <a:p>
            <a:pPr lvl="1"/>
            <a:r>
              <a:rPr lang="en-US" altLang="zh-CN" sz="1000">
                <a:sym typeface="+mn-ea"/>
              </a:rPr>
              <a:t>ffplay -i https://archive.org/download/BigBuckBunny/big_buck_bunny_480p_surround-fix.avi  -vf "split[a][b];[a]format=gray,waveform,split[c][d];[b]pad=iw:ih+256[padded];[c]geq=g=1:b=1[red];[d]geq=r=1:b=1,crop=in_w:220:0:16[mid];[red][mid]overlay=0:16[wave];[padded][wave]overlay=0:H-h"</a:t>
            </a:r>
            <a:endParaRPr lang="en-US" altLang="zh-CN" sz="1000"/>
          </a:p>
          <a:p>
            <a:pPr lvl="1"/>
            <a:r>
              <a:rPr lang="en-US" altLang="zh-CN" sz="1000"/>
              <a:t>ffplay ~/matrixbench_mpeg2.mpg -vf "split[a][b];[a]waveform=e=3,split=3[c][d][e];[e]crop=in_w:20:0:235,lutyuv=v=180[low];[c]crop=in_w:16:0:0,lutyuv=y=val:v=180[high];[d]crop=in_w:220:0:16,lutyuv=v=110[mid] ; [b][high][mid][low]vstack=4"</a:t>
            </a:r>
            <a:endParaRPr lang="en-US" altLang="zh-CN" sz="100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FFmpeg - Build From Source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https://trac.ffmpeg.org/wiki/CompilationGuide/Ubuntu</a:t>
            </a:r>
            <a:endParaRPr lang="en-US" altLang="zh-CN"/>
          </a:p>
          <a:p>
            <a:pPr lvl="0"/>
            <a:r>
              <a:rPr lang="en-US" altLang="zh-CN"/>
              <a:t>ffmpeg-git-amd64-static.tar.xz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FFPlay Options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6275" y="1177925"/>
          <a:ext cx="11256645" cy="543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7412355"/>
                <a:gridCol w="17297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Task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Commands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-x width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-y height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Set player window width/height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168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-fs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Play in fullscreen mode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2978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-an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Disable audio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-vn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Disable video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-sn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Disable subtitles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-ss {pos}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Seek to pos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-t {duration}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Play duration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-showmode {mode}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0: video, 1: waves, 2: rdft (audio frequency band using RDFT)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-vf {filtergraph}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-af {filtergraph}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Streaming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Topaz Video AI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8112125" cy="4549140"/>
          </a:xfrm>
        </p:spPr>
        <p:txBody>
          <a:bodyPr/>
          <a:p>
            <a:pPr lvl="0"/>
            <a:r>
              <a:rPr lang="en-US" altLang="zh-CN" sz="2400">
                <a:sym typeface="+mn-ea"/>
              </a:rPr>
              <a:t>Intro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https://docs.topazlabs.com/video-ai/filters/stabilization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Auto crop: fast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Full frame: very slow</a:t>
            </a:r>
            <a:endParaRPr lang="en-US" altLang="zh-CN" sz="2400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99930" y="631825"/>
            <a:ext cx="1753870" cy="5908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 sz="900"/>
              <a:t>aaa-9 : Aliasing or Moire</a:t>
            </a:r>
            <a:endParaRPr lang="zh-CN" altLang="en-US" sz="900"/>
          </a:p>
          <a:p>
            <a:r>
              <a:rPr lang="zh-CN" altLang="en-US" sz="900"/>
              <a:t>ahq-10 : High Quality</a:t>
            </a:r>
            <a:endParaRPr lang="zh-CN" altLang="en-US" sz="900"/>
          </a:p>
          <a:p>
            <a:r>
              <a:rPr lang="zh-CN" altLang="en-US" sz="900"/>
              <a:t>ahq-11 : High Quality</a:t>
            </a:r>
            <a:endParaRPr lang="zh-CN" altLang="en-US" sz="900"/>
          </a:p>
          <a:p>
            <a:r>
              <a:rPr lang="zh-CN" altLang="en-US" sz="900"/>
              <a:t>ahq-12 : High Quality</a:t>
            </a:r>
            <a:endParaRPr lang="zh-CN" altLang="en-US" sz="900"/>
          </a:p>
          <a:p>
            <a:r>
              <a:rPr lang="zh-CN" altLang="en-US" sz="900"/>
              <a:t>alq-10 : Low Quality</a:t>
            </a:r>
            <a:endParaRPr lang="zh-CN" altLang="en-US" sz="900"/>
          </a:p>
          <a:p>
            <a:r>
              <a:rPr lang="zh-CN" altLang="en-US" sz="900"/>
              <a:t>alq-12 : Low Quality</a:t>
            </a:r>
            <a:endParaRPr lang="zh-CN" altLang="en-US" sz="900"/>
          </a:p>
          <a:p>
            <a:r>
              <a:rPr lang="zh-CN" altLang="en-US" sz="900"/>
              <a:t>alq-13 : Low Quality</a:t>
            </a:r>
            <a:endParaRPr lang="zh-CN" altLang="en-US" sz="900"/>
          </a:p>
          <a:p>
            <a:r>
              <a:rPr lang="zh-CN" altLang="en-US" sz="900"/>
              <a:t>alqs-1 : Strong Halo</a:t>
            </a:r>
            <a:endParaRPr lang="zh-CN" altLang="en-US" sz="900"/>
          </a:p>
          <a:p>
            <a:r>
              <a:rPr lang="zh-CN" altLang="en-US" sz="900"/>
              <a:t>alqs-2 : Strong Halo</a:t>
            </a:r>
            <a:endParaRPr lang="zh-CN" altLang="en-US" sz="900"/>
          </a:p>
          <a:p>
            <a:r>
              <a:rPr lang="zh-CN" altLang="en-US" sz="900"/>
              <a:t>amq-10 : Medium Quality</a:t>
            </a:r>
            <a:endParaRPr lang="zh-CN" altLang="en-US" sz="900"/>
          </a:p>
          <a:p>
            <a:r>
              <a:rPr lang="zh-CN" altLang="en-US" sz="900"/>
              <a:t>amq-12 : Medium Quality</a:t>
            </a:r>
            <a:endParaRPr lang="zh-CN" altLang="en-US" sz="900"/>
          </a:p>
          <a:p>
            <a:r>
              <a:rPr lang="zh-CN" altLang="en-US" sz="900"/>
              <a:t>amq-13 : Medium Quality</a:t>
            </a:r>
            <a:endParaRPr lang="zh-CN" altLang="en-US" sz="900"/>
          </a:p>
          <a:p>
            <a:r>
              <a:rPr lang="zh-CN" altLang="en-US" sz="900"/>
              <a:t>amqs-1 : Medium Halo</a:t>
            </a:r>
            <a:endParaRPr lang="zh-CN" altLang="en-US" sz="900"/>
          </a:p>
          <a:p>
            <a:r>
              <a:rPr lang="zh-CN" altLang="en-US" sz="900"/>
              <a:t>amqs-2 : Medium Halo</a:t>
            </a:r>
            <a:endParaRPr lang="zh-CN" altLang="en-US" sz="900"/>
          </a:p>
          <a:p>
            <a:r>
              <a:rPr lang="zh-CN" altLang="en-US" sz="900"/>
              <a:t>ddv-1 : Dione DV</a:t>
            </a:r>
            <a:endParaRPr lang="zh-CN" altLang="en-US" sz="900"/>
          </a:p>
          <a:p>
            <a:r>
              <a:rPr lang="zh-CN" altLang="en-US" sz="900"/>
              <a:t>ddv-2 : Dione DV</a:t>
            </a:r>
            <a:endParaRPr lang="zh-CN" altLang="en-US" sz="900"/>
          </a:p>
          <a:p>
            <a:r>
              <a:rPr lang="zh-CN" altLang="en-US" sz="900"/>
              <a:t>ddv-3 : Dione DV</a:t>
            </a:r>
            <a:endParaRPr lang="zh-CN" altLang="en-US" sz="900"/>
          </a:p>
          <a:p>
            <a:r>
              <a:rPr lang="zh-CN" altLang="en-US" sz="900"/>
              <a:t>dtd-1 : Dione Robust</a:t>
            </a:r>
            <a:endParaRPr lang="zh-CN" altLang="en-US" sz="900"/>
          </a:p>
          <a:p>
            <a:r>
              <a:rPr lang="zh-CN" altLang="en-US" sz="900"/>
              <a:t>dtd-3 : Dione Robust</a:t>
            </a:r>
            <a:endParaRPr lang="zh-CN" altLang="en-US" sz="900"/>
          </a:p>
          <a:p>
            <a:r>
              <a:rPr lang="zh-CN" altLang="en-US" sz="900"/>
              <a:t>dtd-4 : Dione Robust</a:t>
            </a:r>
            <a:endParaRPr lang="zh-CN" altLang="en-US" sz="900"/>
          </a:p>
          <a:p>
            <a:r>
              <a:rPr lang="zh-CN" altLang="en-US" sz="900"/>
              <a:t>dtds-1 : Dione Robust Dehalo</a:t>
            </a:r>
            <a:endParaRPr lang="zh-CN" altLang="en-US" sz="900"/>
          </a:p>
          <a:p>
            <a:r>
              <a:rPr lang="zh-CN" altLang="en-US" sz="900"/>
              <a:t>dtds-2 : Dione Robust Dehalo</a:t>
            </a:r>
            <a:endParaRPr lang="zh-CN" altLang="en-US" sz="900"/>
          </a:p>
          <a:p>
            <a:r>
              <a:rPr lang="zh-CN" altLang="en-US" sz="900"/>
              <a:t>dtv-1 : Dione TV</a:t>
            </a:r>
            <a:endParaRPr lang="zh-CN" altLang="en-US" sz="900"/>
          </a:p>
          <a:p>
            <a:r>
              <a:rPr lang="zh-CN" altLang="en-US" sz="900"/>
              <a:t>dtv-3 : Dione TV</a:t>
            </a:r>
            <a:endParaRPr lang="zh-CN" altLang="en-US" sz="900"/>
          </a:p>
          <a:p>
            <a:r>
              <a:rPr lang="zh-CN" altLang="en-US" sz="900"/>
              <a:t>dtv-4 : Dione TV</a:t>
            </a:r>
            <a:endParaRPr lang="zh-CN" altLang="en-US" sz="900"/>
          </a:p>
          <a:p>
            <a:r>
              <a:rPr lang="zh-CN" altLang="en-US" sz="900"/>
              <a:t>dtvs-1 : Dione Dehalo</a:t>
            </a:r>
            <a:endParaRPr lang="zh-CN" altLang="en-US" sz="900"/>
          </a:p>
          <a:p>
            <a:r>
              <a:rPr lang="zh-CN" altLang="en-US" sz="900"/>
              <a:t>dtvs-2 : Dione Dehalo</a:t>
            </a:r>
            <a:endParaRPr lang="zh-CN" altLang="en-US" sz="900"/>
          </a:p>
          <a:p>
            <a:r>
              <a:rPr lang="zh-CN" altLang="en-US" sz="900"/>
              <a:t>gcg-5 : Computer Generated</a:t>
            </a:r>
            <a:endParaRPr lang="zh-CN" altLang="en-US" sz="900"/>
          </a:p>
          <a:p>
            <a:r>
              <a:rPr lang="zh-CN" altLang="en-US" sz="900"/>
              <a:t>ghq-5 : High Quality</a:t>
            </a:r>
            <a:endParaRPr lang="zh-CN" altLang="en-US" sz="900"/>
          </a:p>
          <a:p>
            <a:r>
              <a:rPr lang="zh-CN" altLang="en-US" sz="900"/>
              <a:t>iris-1 : Iris</a:t>
            </a:r>
            <a:endParaRPr lang="zh-CN" altLang="en-US" sz="900"/>
          </a:p>
          <a:p>
            <a:r>
              <a:rPr lang="zh-CN" altLang="en-US" sz="900"/>
              <a:t>iris-2 : Iris</a:t>
            </a:r>
            <a:endParaRPr lang="zh-CN" altLang="en-US" sz="900"/>
          </a:p>
          <a:p>
            <a:r>
              <a:rPr lang="zh-CN" altLang="en-US" sz="900"/>
              <a:t>iris-3 : Iris</a:t>
            </a:r>
            <a:endParaRPr lang="zh-CN" altLang="en-US" sz="900"/>
          </a:p>
          <a:p>
            <a:r>
              <a:rPr lang="zh-CN" altLang="en-US" sz="900"/>
              <a:t>nxf-1 : Nyx Fast</a:t>
            </a:r>
            <a:endParaRPr lang="zh-CN" altLang="en-US" sz="900"/>
          </a:p>
          <a:p>
            <a:r>
              <a:rPr lang="zh-CN" altLang="en-US" sz="900"/>
              <a:t>nyx-1 : Nyx</a:t>
            </a:r>
            <a:endParaRPr lang="zh-CN" altLang="en-US" sz="900"/>
          </a:p>
          <a:p>
            <a:r>
              <a:rPr lang="zh-CN" altLang="en-US" sz="900"/>
              <a:t>nyx-2 : Nyx</a:t>
            </a:r>
            <a:endParaRPr lang="zh-CN" altLang="en-US" sz="900"/>
          </a:p>
          <a:p>
            <a:r>
              <a:rPr lang="zh-CN" altLang="en-US" sz="900"/>
              <a:t>prob-1 : Proteus</a:t>
            </a:r>
            <a:endParaRPr lang="zh-CN" altLang="en-US" sz="900"/>
          </a:p>
          <a:p>
            <a:r>
              <a:rPr lang="zh-CN" altLang="en-US" sz="900"/>
              <a:t>prob-2 : Proteus</a:t>
            </a:r>
            <a:endParaRPr lang="zh-CN" altLang="en-US" sz="900"/>
          </a:p>
          <a:p>
            <a:r>
              <a:rPr lang="zh-CN" altLang="en-US" sz="900"/>
              <a:t>prob-3 : Proteus</a:t>
            </a:r>
            <a:endParaRPr lang="zh-CN" altLang="en-US" sz="900"/>
          </a:p>
          <a:p>
            <a:r>
              <a:rPr lang="zh-CN" altLang="en-US" sz="900"/>
              <a:t>prob-4 : Proteus</a:t>
            </a:r>
            <a:endParaRPr lang="zh-CN" altLang="en-US" sz="900"/>
          </a:p>
          <a:p>
            <a:r>
              <a:rPr lang="zh-CN" altLang="en-US" sz="900"/>
              <a:t>thd-3 : Fine Tune Detail</a:t>
            </a:r>
            <a:endParaRPr lang="zh-CN" altLang="en-US" sz="900"/>
          </a:p>
          <a:p>
            <a:r>
              <a:rPr lang="zh-CN" altLang="en-US" sz="900"/>
              <a:t>thf-4 : Fine Tune Fidelity</a:t>
            </a:r>
            <a:endParaRPr lang="zh-CN" altLang="en-US" sz="900"/>
          </a:p>
          <a:p>
            <a:r>
              <a:rPr lang="zh-CN" altLang="en-US" sz="900"/>
              <a:t>thm-2 : Themis</a:t>
            </a:r>
            <a:endParaRPr lang="zh-CN" altLang="en-US" sz="900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Stabilization</a:t>
            </a:r>
            <a:endParaRPr lang="en-US" altLang="zh-CN"/>
          </a:p>
        </p:txBody>
      </p:sp>
      <p:pic>
        <p:nvPicPr>
          <p:cNvPr id="4" name="图片 3" descr="Topaz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915" y="1234440"/>
            <a:ext cx="9252585" cy="4915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Stabilization - CLI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61915" cy="5363210"/>
          </a:xfrm>
        </p:spPr>
        <p:txBody>
          <a:bodyPr>
            <a:normAutofit lnSpcReduction="20000"/>
          </a:bodyPr>
          <a:p>
            <a:pPr lvl="0"/>
            <a:r>
              <a:rPr lang="en-US" altLang="zh-CN" sz="1800"/>
              <a:t>CLI</a:t>
            </a:r>
            <a:endParaRPr lang="en-US" altLang="zh-CN" sz="1800"/>
          </a:p>
          <a:p>
            <a:pPr lvl="1"/>
            <a:r>
              <a:rPr lang="en-US" altLang="zh-CN" sz="1600"/>
              <a:t>https://docs.topazlabs.com/video-ai/advanced-functions-in-topaz-video-ai/command-line-interface</a:t>
            </a:r>
            <a:endParaRPr lang="en-US" altLang="zh-CN" sz="1600"/>
          </a:p>
          <a:p>
            <a:pPr lvl="1"/>
            <a:r>
              <a:rPr lang="en-US" altLang="zh-CN" sz="1600"/>
              <a:t>tvai_up: upscaling &amp; enhancement</a:t>
            </a:r>
            <a:endParaRPr lang="en-US" altLang="zh-CN" sz="1600"/>
          </a:p>
          <a:p>
            <a:pPr lvl="1"/>
            <a:r>
              <a:rPr lang="en-US" altLang="zh-CN" sz="1600"/>
              <a:t>tvai_fi: interpolation</a:t>
            </a:r>
            <a:endParaRPr lang="en-US" altLang="zh-CN" sz="1600"/>
          </a:p>
          <a:p>
            <a:pPr lvl="1"/>
            <a:r>
              <a:rPr lang="en-US" altLang="zh-CN" sz="1600"/>
              <a:t>tvai_cpe + tvai_stb: stabilization</a:t>
            </a:r>
            <a:endParaRPr lang="en-US" altLang="zh-CN" sz="1600"/>
          </a:p>
          <a:p>
            <a:pPr lvl="0"/>
            <a:r>
              <a:rPr lang="en-US" altLang="zh-CN" sz="1800">
                <a:sym typeface="+mn-ea"/>
              </a:rPr>
              <a:t>CLI init</a:t>
            </a:r>
            <a:endParaRPr lang="en-US" altLang="zh-CN" sz="1800"/>
          </a:p>
          <a:p>
            <a:pPr lvl="1"/>
            <a:r>
              <a:rPr lang="en-US" altLang="zh-CN" sz="1600">
                <a:sym typeface="+mn-ea"/>
              </a:rPr>
              <a:t>set TVAI_MODEL_DATA_DIR=C:\ProgramData\Topaz Labs LLC\Topaz Video AI\models\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set TVAI_MODEL_DIR=C:\ProgramData\Topaz Labs LLC\Topaz Video AI\models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cd "C:\Program Files\Topaz Labs LLC\Topaz Video AI"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.\login.exe</a:t>
            </a:r>
            <a:endParaRPr lang="en-US" altLang="zh-CN" sz="16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642735" y="1211580"/>
            <a:ext cx="4970145" cy="536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800">
                <a:sym typeface="+mn-ea"/>
              </a:rPr>
              <a:t>CLI Upscale</a:t>
            </a:r>
            <a:endParaRPr lang="en-US" altLang="zh-CN" sz="1800"/>
          </a:p>
          <a:p>
            <a:pPr lvl="1"/>
            <a:r>
              <a:rPr lang="en-US" altLang="zh-CN" sz="1400">
                <a:sym typeface="+mn-ea"/>
              </a:rPr>
              <a:t>.\ffmpeg -hide_banner -nostdin -y -strict 2 -hwaccel auto -i "input.mp4" -c:v hevc_qsv -profile main -preset medium -max_frame_size 65534 -global_quality 19 -pix_fmt yuv420p -movflags frag_keyframe+empty_moov -vf "tvai_up=model=amq-13:scale=2:device=0" "output-artemis.mp4"</a:t>
            </a:r>
            <a:endParaRPr lang="en-US" altLang="zh-CN" sz="1400"/>
          </a:p>
          <a:p>
            <a:pPr lvl="0"/>
            <a:r>
              <a:rPr lang="en-US" altLang="zh-CN" sz="1800">
                <a:sym typeface="+mn-ea"/>
              </a:rPr>
              <a:t>CLI Stabilization</a:t>
            </a:r>
            <a:endParaRPr lang="en-US" altLang="zh-CN" sz="1800"/>
          </a:p>
          <a:p>
            <a:pPr lvl="1"/>
            <a:r>
              <a:rPr lang="en-US" altLang="zh-CN" sz="1400">
                <a:sym typeface="+mn-ea"/>
              </a:rPr>
              <a:t>C:\</a:t>
            </a:r>
            <a:r>
              <a:rPr lang="zh-CN" altLang="en-US" sz="1400">
                <a:sym typeface="+mn-ea"/>
              </a:rPr>
              <a:t>创建</a:t>
            </a:r>
            <a:r>
              <a:rPr lang="en-US" altLang="zh-CN" sz="1400">
                <a:sym typeface="+mn-ea"/>
              </a:rPr>
              <a:t>”tmp”</a:t>
            </a:r>
            <a:r>
              <a:rPr lang="zh-CN" altLang="en-US" sz="1400">
                <a:sym typeface="+mn-ea"/>
              </a:rPr>
              <a:t>目录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400">
                <a:sym typeface="+mn-ea"/>
              </a:rPr>
              <a:t>Step 1: .\ffmpeg -hide_banner -nostdin -y -i "d:\tmp\videos\input1.mp4" -vf tvai_cpe=model=cpe-1:filename=/tmp/cpe.json -f null -</a:t>
            </a:r>
            <a:endParaRPr lang="en-US" altLang="zh-CN" sz="1400">
              <a:sym typeface="+mn-ea"/>
            </a:endParaRPr>
          </a:p>
          <a:p>
            <a:pPr lvl="1"/>
            <a:r>
              <a:rPr lang="en-US" altLang="zh-CN" sz="1400">
                <a:sym typeface="+mn-ea"/>
              </a:rPr>
              <a:t>Step 2 (full frame): .\ffmpeg -hide_banner -nostdin -y -i </a:t>
            </a:r>
            <a:r>
              <a:rPr lang="en-US" altLang="zh-CN" sz="1400">
                <a:sym typeface="+mn-ea"/>
              </a:rPr>
              <a:t>"d:\tmp\videos\input1.mp4"</a:t>
            </a:r>
            <a:r>
              <a:rPr lang="en-US" altLang="zh-CN" sz="1400">
                <a:sym typeface="+mn-ea"/>
              </a:rPr>
              <a:t> -vf tvai_stb=filename=/tmp/cpe.json:smoothness=6:full=1 path/to/output_video</a:t>
            </a:r>
            <a:endParaRPr lang="en-US" altLang="zh-CN" sz="1400"/>
          </a:p>
          <a:p>
            <a:pPr lvl="1"/>
            <a:r>
              <a:rPr lang="en-US" altLang="zh-CN" sz="1400">
                <a:sym typeface="+mn-ea"/>
              </a:rPr>
              <a:t>Step 2 (auto crop): </a:t>
            </a:r>
            <a:r>
              <a:rPr lang="en-US" altLang="zh-CN" sz="1400"/>
              <a:t>.\ffmpeg -hide_banner -nostdin -y -i "d:\tmp\videos\input1.mp4" -vf tvai_stb=filename=/tmp/cpe.json:smoothness=6:full=0 "d:\tmp\videos\input1-stab2.mp4"</a:t>
            </a:r>
            <a:endParaRPr lang="en-US" altLang="zh-CN" sz="14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Models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00075" y="1234440"/>
          <a:ext cx="1117473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670"/>
                <a:gridCol w="1946910"/>
                <a:gridCol w="691515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Model Type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Model 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 rowSpan="6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Scaling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aaa-10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Artemis Aliased &amp; Moire v10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ahq-12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Artemis High Quality v12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ghq-5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Gaia High Quality v5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prap-2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Proteus Auto-Parameter v2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thd-3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Theia Fine Tune Detail v3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thf-4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Theia Fine Tune Fidelity v4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Stabilization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cpe-1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Camera Pose Estimation (first pass)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cpe-2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Camera Pose Estimation (first pass) + rolling shutter correction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ref-2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Stabilization Model (final pass)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Image Conversion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SVG -&gt; PNG</a:t>
            </a:r>
            <a:endParaRPr lang="en-US" altLang="zh-CN"/>
          </a:p>
          <a:p>
            <a:pPr lvl="1"/>
            <a:r>
              <a:rPr lang="en-US" altLang="zh-CN"/>
              <a:t>convert -density 1200 -resize 200x200 source.svg target.png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Concepts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Streams</a:t>
            </a:r>
            <a:endParaRPr lang="en-US" altLang="zh-CN"/>
          </a:p>
          <a:p>
            <a:pPr lvl="1"/>
            <a:r>
              <a:rPr lang="en-US" altLang="zh-CN"/>
              <a:t>ffprobe ../videos/samples_subtitle/1.mp4 |&amp; grep stream -i</a:t>
            </a:r>
            <a:endParaRPr lang="en-US" altLang="zh-CN"/>
          </a:p>
          <a:p>
            <a:pPr lvl="1"/>
            <a:r>
              <a:rPr lang="en-US" altLang="zh-CN"/>
              <a:t>video (-vn to turn off)</a:t>
            </a:r>
            <a:endParaRPr lang="en-US" altLang="zh-CN"/>
          </a:p>
          <a:p>
            <a:pPr lvl="1"/>
            <a:r>
              <a:rPr lang="en-US" altLang="zh-CN"/>
              <a:t>audio (-an to turn off)</a:t>
            </a:r>
            <a:endParaRPr lang="en-US" altLang="zh-CN"/>
          </a:p>
          <a:p>
            <a:pPr lvl="1"/>
            <a:r>
              <a:rPr lang="en-US" altLang="zh-CN"/>
              <a:t>subtitle (-sn to turn off)</a:t>
            </a:r>
            <a:endParaRPr lang="en-US" altLang="zh-CN"/>
          </a:p>
          <a:p>
            <a:pPr lvl="1"/>
            <a:r>
              <a:rPr lang="en-US" altLang="zh-CN"/>
              <a:t>data (-dn to turn off)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Container Format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034405" cy="5286375"/>
          </a:xfrm>
        </p:spPr>
        <p:txBody>
          <a:bodyPr>
            <a:normAutofit fontScale="70000"/>
          </a:bodyPr>
          <a:p>
            <a:r>
              <a:rPr lang="en-US" altLang="zh-CN" sz="2000"/>
              <a:t>MP4</a:t>
            </a:r>
            <a:endParaRPr lang="en-US" altLang="zh-CN" sz="2000"/>
          </a:p>
          <a:p>
            <a:pPr lvl="1"/>
            <a:r>
              <a:rPr lang="en-US" altLang="zh-CN" sz="1800"/>
              <a:t>audio encoding: AAC, MP3</a:t>
            </a:r>
            <a:endParaRPr lang="en-US" altLang="zh-CN" sz="1800"/>
          </a:p>
          <a:p>
            <a:pPr lvl="1"/>
            <a:r>
              <a:rPr lang="en-US" altLang="zh-CN" sz="1800"/>
              <a:t>video encoding: H.264 (AVC), H.265(HEVC)</a:t>
            </a:r>
            <a:endParaRPr lang="en-US" altLang="zh-CN" sz="1800"/>
          </a:p>
          <a:p>
            <a:pPr lvl="1"/>
            <a:r>
              <a:rPr lang="en-US" altLang="zh-CN" sz="1800"/>
              <a:t>not royalty-free</a:t>
            </a:r>
            <a:endParaRPr lang="en-US" altLang="zh-CN" sz="1800"/>
          </a:p>
          <a:p>
            <a:pPr lvl="0"/>
            <a:r>
              <a:rPr lang="en-US" altLang="zh-CN" sz="2000"/>
              <a:t>WebM</a:t>
            </a:r>
            <a:endParaRPr lang="en-US" altLang="zh-CN" sz="2000"/>
          </a:p>
          <a:p>
            <a:pPr lvl="1"/>
            <a:r>
              <a:rPr lang="en-US" altLang="zh-CN" sz="1800"/>
              <a:t>audio encoding: Ogg Vorbis</a:t>
            </a:r>
            <a:endParaRPr lang="en-US" altLang="zh-CN" sz="1800"/>
          </a:p>
          <a:p>
            <a:pPr lvl="1"/>
            <a:r>
              <a:rPr lang="en-US" altLang="zh-CN" sz="1800"/>
              <a:t>video encoding: VP8, VP9</a:t>
            </a:r>
            <a:endParaRPr lang="en-US" altLang="zh-CN" sz="1800"/>
          </a:p>
          <a:p>
            <a:pPr lvl="1"/>
            <a:r>
              <a:rPr lang="en-US" altLang="zh-CN" sz="1800"/>
              <a:t>royalty-free</a:t>
            </a:r>
            <a:endParaRPr lang="en-US" altLang="zh-CN" sz="1800"/>
          </a:p>
          <a:p>
            <a:pPr lvl="1"/>
            <a:r>
              <a:rPr lang="en-US" altLang="zh-CN" sz="1800"/>
              <a:t>default audio encoder for WebM is libopus, but if it is not available libvorbis will be used instead</a:t>
            </a:r>
            <a:endParaRPr lang="en-US" altLang="zh-CN" sz="1800"/>
          </a:p>
          <a:p>
            <a:pPr lvl="1"/>
            <a:r>
              <a:rPr lang="en-US" altLang="zh-CN" sz="1800"/>
              <a:t>vp9</a:t>
            </a:r>
            <a:endParaRPr lang="en-US" altLang="zh-CN" sz="1800"/>
          </a:p>
          <a:p>
            <a:pPr lvl="2"/>
            <a:r>
              <a:rPr lang="en-US" altLang="zh-CN" sz="1620"/>
              <a:t>libvpx-vp9 is the VP9 video encoder for ​WebM</a:t>
            </a:r>
            <a:endParaRPr lang="en-US" altLang="zh-CN" sz="1620"/>
          </a:p>
          <a:p>
            <a:pPr lvl="2"/>
            <a:r>
              <a:rPr lang="en-US" altLang="zh-CN" sz="1620"/>
              <a:t>libvpx-vp9 can save about 20–50% bitrate compared to libx264 (the default H.264 encoder), while retaining the same visual quality.</a:t>
            </a:r>
            <a:endParaRPr lang="en-US" altLang="zh-CN" sz="1620"/>
          </a:p>
          <a:p>
            <a:pPr lvl="2"/>
            <a:r>
              <a:rPr lang="en-US" altLang="zh-CN" sz="1620"/>
              <a:t>To install FFmpeg with support for libvpx-vp9, compile FFmpeg with the --enable-libvpx option.</a:t>
            </a:r>
            <a:endParaRPr lang="en-US" altLang="zh-CN" sz="1620"/>
          </a:p>
          <a:p>
            <a:pPr lvl="2"/>
            <a:r>
              <a:rPr lang="en-US" altLang="zh-CN" sz="1620"/>
              <a:t>ffmpeg -i input.mp4 -c:v libvpx-vp9 -lossless 1 output.webm</a:t>
            </a:r>
            <a:endParaRPr lang="en-US" altLang="zh-CN" sz="1620"/>
          </a:p>
          <a:p>
            <a:pPr lvl="1"/>
            <a:r>
              <a:rPr lang="en-US" altLang="zh-CN" sz="1800"/>
              <a:t>vp8</a:t>
            </a:r>
            <a:endParaRPr lang="en-US" altLang="zh-CN" sz="1800"/>
          </a:p>
          <a:p>
            <a:pPr lvl="2"/>
            <a:r>
              <a:rPr lang="en-US" altLang="zh-CN" sz="1620"/>
              <a:t>libvpx is the VP8 video encoder for ​WebM</a:t>
            </a:r>
            <a:endParaRPr lang="en-US" altLang="zh-CN" sz="1620"/>
          </a:p>
          <a:p>
            <a:pPr lvl="2"/>
            <a:r>
              <a:rPr lang="en-US" altLang="zh-CN" sz="1620">
                <a:sym typeface="+mn-ea"/>
              </a:rPr>
              <a:t>--enable-libvpx</a:t>
            </a:r>
            <a:endParaRPr lang="en-US" altLang="zh-CN" sz="1620">
              <a:sym typeface="+mn-ea"/>
            </a:endParaRPr>
          </a:p>
          <a:p>
            <a:pPr lvl="2"/>
            <a:r>
              <a:rPr lang="en-US" altLang="zh-CN" sz="1620"/>
              <a:t>VP8 includes </a:t>
            </a:r>
            <a:r>
              <a:rPr lang="en-US" altLang="zh-CN" sz="1620" b="1"/>
              <a:t>alpha </a:t>
            </a:r>
            <a:r>
              <a:rPr lang="en-US" altLang="zh-CN" sz="1620"/>
              <a:t>channel support</a:t>
            </a:r>
            <a:endParaRPr lang="en-US" altLang="zh-CN" sz="1620"/>
          </a:p>
          <a:p>
            <a:pPr lvl="3"/>
            <a:r>
              <a:rPr lang="en-US" altLang="zh-CN" sz="1620"/>
              <a:t>ffmpeg -i %04d.png -c:v libvpx -pix_fmt yuva420p -metadata:s:v:0 alpha_mode="1" output.webm</a:t>
            </a:r>
            <a:endParaRPr lang="en-US" altLang="zh-CN" sz="1620"/>
          </a:p>
        </p:txBody>
      </p:sp>
      <p:pic>
        <p:nvPicPr>
          <p:cNvPr id="4" name="图片 3" descr="xMP4-H.264-browser-support.png.pagespeed.ic.7cTP-RuHH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16825" y="360045"/>
            <a:ext cx="3893185" cy="1901825"/>
          </a:xfrm>
          <a:prstGeom prst="rect">
            <a:avLst/>
          </a:prstGeom>
        </p:spPr>
      </p:pic>
      <p:pic>
        <p:nvPicPr>
          <p:cNvPr id="5" name="图片 4" descr="xMP4-H.265-browser-support.png.pagespeed.ic.lV9xOKxW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825" y="2261870"/>
            <a:ext cx="3893820" cy="2148205"/>
          </a:xfrm>
          <a:prstGeom prst="rect">
            <a:avLst/>
          </a:prstGeom>
        </p:spPr>
      </p:pic>
      <p:pic>
        <p:nvPicPr>
          <p:cNvPr id="6" name="图片 5" descr="xWebM-browser-support.png.pagespeed.ic.Q3f-FZO5M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825" y="4410075"/>
            <a:ext cx="3912870" cy="22821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Video Standards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41400" y="1681480"/>
          <a:ext cx="10109200" cy="282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7850"/>
                <a:gridCol w="3580130"/>
                <a:gridCol w="3411220"/>
              </a:tblGrid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Info</a:t>
                      </a:r>
                      <a:endParaRPr lang="en-US" altLang="zh-CN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MPEG-1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Used for VCD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MP3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Part of MPEG-1 standard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22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MPEG-2 / H.262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Used for DVD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MPEG-4 / H.264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Used in Blu-ray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MPEG-H / H.265 / HEVC (High Efficiency Video Coding)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Support 4K and 8K resoluation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Doubles the data compression ratio compared to H.264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MJPEG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521450" cy="4549140"/>
          </a:xfrm>
        </p:spPr>
        <p:txBody>
          <a:bodyPr/>
          <a:p>
            <a:r>
              <a:rPr lang="en-US" altLang="zh-CN"/>
              <a:t>Intro</a:t>
            </a:r>
            <a:endParaRPr lang="en-US" altLang="zh-CN"/>
          </a:p>
          <a:p>
            <a:pPr lvl="1"/>
            <a:r>
              <a:rPr lang="en-US" altLang="zh-CN"/>
              <a:t>Motion JPEG (M-JPEG or MJPEG) is a video compression format in which each video frame or interlaced field of a digital video sequence is compressed separately as an individual JPEG image.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2.xml><?xml version="1.0" encoding="utf-8"?>
<p:tagLst xmlns:p="http://schemas.openxmlformats.org/presentationml/2006/main">
  <p:tag name="REFSHAPE" val="364707732"/>
  <p:tag name="KSO_WM_UNIT_PLACING_PICTURE_USER_VIEWPORT" val="{&quot;height&quot;:6390,&quot;width&quot;:13080}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4.xml><?xml version="1.0" encoding="utf-8"?>
<p:tagLst xmlns:p="http://schemas.openxmlformats.org/presentationml/2006/main">
  <p:tag name="KSO_WM_UNIT_TABLE_BEAUTIFY" val="smartTable{703f567b-05a5-4a53-b5f0-8938832afbf8}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7.xml><?xml version="1.0" encoding="utf-8"?>
<p:tagLst xmlns:p="http://schemas.openxmlformats.org/presentationml/2006/main">
  <p:tag name="KSO_WM_UNIT_TABLE_BEAUTIFY" val="smartTable{b25ac203-39bb-4432-8512-8af5b043ea5c}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02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3.xml><?xml version="1.0" encoding="utf-8"?>
<p:tagLst xmlns:p="http://schemas.openxmlformats.org/presentationml/2006/main">
  <p:tag name="REFSHAPE" val="406339724"/>
  <p:tag name="KSO_WM_UNIT_PLACING_PICTURE_USER_VIEWPORT" val="{&quot;height&quot;:1860,&quot;width&quot;:8385}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7.xml><?xml version="1.0" encoding="utf-8"?>
<p:tagLst xmlns:p="http://schemas.openxmlformats.org/presentationml/2006/main">
  <p:tag name="KSO_WM_UNIT_TABLE_BEAUTIFY" val="smartTable{4d7e8339-478d-47a3-84f6-322938f35e20}"/>
  <p:tag name="TABLE_ENDDRAG_ORIGIN_RECT" val="887*243"/>
  <p:tag name="TABLE_ENDDRAG_RECT" val="45*211*887*243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29.xml><?xml version="1.0" encoding="utf-8"?>
<p:tagLst xmlns:p="http://schemas.openxmlformats.org/presentationml/2006/main">
  <p:tag name="KSO_WM_UNIT_TABLE_BEAUTIFY" val="smartTable{17fe2128-d501-4d58-8214-09a0ec7f4644}"/>
  <p:tag name="TABLE_ENDDRAG_ORIGIN_RECT" val="886*301"/>
  <p:tag name="TABLE_ENDDRAG_RECT" val="53*92*886*301"/>
  <p:tag name="KSO_WM_BEAUTIFY_FLAG" val=""/>
</p:tagLst>
</file>

<file path=ppt/tags/tag3.xml><?xml version="1.0" encoding="utf-8"?>
<p:tagLst xmlns:p="http://schemas.openxmlformats.org/presentationml/2006/main">
  <p:tag name="KSO_WM_TEMPLATE_THUMBS_INDEX" val="1、9、12、16、19、20、24、27、28"/>
  <p:tag name="KSO_WM_TEMPLATE_CATEGORY" val="custom"/>
  <p:tag name="KSO_WM_TEMPLATE_INDEX" val="160402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1.xml><?xml version="1.0" encoding="utf-8"?>
<p:tagLst xmlns:p="http://schemas.openxmlformats.org/presentationml/2006/main">
  <p:tag name="KSO_WM_UNIT_TABLE_BEAUTIFY" val="smartTable{68ebb75a-7bb3-4e9d-87dd-c856bdd0d4fc}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3.xml><?xml version="1.0" encoding="utf-8"?>
<p:tagLst xmlns:p="http://schemas.openxmlformats.org/presentationml/2006/main">
  <p:tag name="KSO_WM_UNIT_TABLE_BEAUTIFY" val="smartTable{b6313cf4-0294-421f-ba45-f3f5737ccf1b}"/>
  <p:tag name="TABLE_ENDDRAG_ORIGIN_RECT" val="886*305"/>
  <p:tag name="TABLE_ENDDRAG_RECT" val="53*92*886*30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5.xml><?xml version="1.0" encoding="utf-8"?>
<p:tagLst xmlns:p="http://schemas.openxmlformats.org/presentationml/2006/main">
  <p:tag name="KSO_WM_UNIT_TABLE_BEAUTIFY" val="smartTable{51b69143-946e-4ab4-ad84-ee81edcc5d4d}"/>
  <p:tag name="TABLE_ENDDRAG_ORIGIN_RECT" val="886*301"/>
  <p:tag name="TABLE_ENDDRAG_RECT" val="53*92*886*30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7.xml><?xml version="1.0" encoding="utf-8"?>
<p:tagLst xmlns:p="http://schemas.openxmlformats.org/presentationml/2006/main">
  <p:tag name="KSO_WM_UNIT_TABLE_BEAUTIFY" val="smartTable{c4e9b936-a07b-44ed-a498-2ae2a7a66815}"/>
  <p:tag name="TABLE_ENDDRAG_ORIGIN_RECT" val="886*110"/>
  <p:tag name="TABLE_ENDDRAG_RECT" val="53*92*886*110"/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39.xml><?xml version="1.0" encoding="utf-8"?>
<p:tagLst xmlns:p="http://schemas.openxmlformats.org/presentationml/2006/main">
  <p:tag name="KSO_WM_UNIT_TABLE_BEAUTIFY" val="smartTable{80fa6e1f-5603-4169-bd3b-088eb8d61da4}"/>
  <p:tag name="TABLE_ENDDRAG_ORIGIN_RECT" val="886*291"/>
  <p:tag name="TABLE_ENDDRAG_RECT" val="53*92*886*29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a"/>
  <p:tag name="KSO_WM_UNIT_INDEX" val="1"/>
  <p:tag name="KSO_WM_UNIT_ID" val="custom160402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1.xml><?xml version="1.0" encoding="utf-8"?>
<p:tagLst xmlns:p="http://schemas.openxmlformats.org/presentationml/2006/main">
  <p:tag name="KSO_WM_UNIT_TABLE_BEAUTIFY" val="smartTable{4b8ce0ae-f2d2-40a6-abfb-172965841599}"/>
  <p:tag name="TABLE_ENDDRAG_ORIGIN_RECT" val="886*301"/>
  <p:tag name="TABLE_ENDDRAG_RECT" val="53*92*886*30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3.xml><?xml version="1.0" encoding="utf-8"?>
<p:tagLst xmlns:p="http://schemas.openxmlformats.org/presentationml/2006/main">
  <p:tag name="KSO_WM_UNIT_TABLE_BEAUTIFY" val="smartTable{30aae654-8df9-432a-90c9-ebb3d28e3761}"/>
  <p:tag name="TABLE_ENDDRAG_ORIGIN_RECT" val="483*455"/>
  <p:tag name="TABLE_ENDDRAG_RECT" val="305*122*483*455"/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02"/>
  <p:tag name="KSO_WM_UNIT_TYPE" val="b"/>
  <p:tag name="KSO_WM_UNIT_INDEX" val="1"/>
  <p:tag name="KSO_WM_UNIT_ID" val="custom160402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4.xml><?xml version="1.0" encoding="utf-8"?>
<p:tagLst xmlns:p="http://schemas.openxmlformats.org/presentationml/2006/main">
  <p:tag name="KSO_WM_UNIT_TABLE_BEAUTIFY" val="smartTable{61b7b9e4-6138-4202-af5d-8078c33f9bba}"/>
  <p:tag name="TABLE_ENDDRAG_ORIGIN_RECT" val="886*301"/>
  <p:tag name="TABLE_ENDDRAG_RECT" val="53*92*886*301"/>
  <p:tag name="KSO_WM_BEAUTIFY_FLAG" val="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6.xml><?xml version="1.0" encoding="utf-8"?>
<p:tagLst xmlns:p="http://schemas.openxmlformats.org/presentationml/2006/main">
  <p:tag name="KSO_WM_TEMPLATE_THUMBS_INDEX" val="1、9、12、16、19、20、24、27、28"/>
  <p:tag name="KSO_WM_SLIDE_ID" val="custom160402_1"/>
  <p:tag name="KSO_WM_TEMPLATE_SUBCATEGORY" val="0"/>
  <p:tag name="KSO_WM_SLIDE_TYPE" val="title"/>
  <p:tag name="KSO_WM_SLIDE_SUBTYPE" val="defaultBlank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160402"/>
  <p:tag name="KSO_WM_SLIDE_LAYOUT" val="a_b"/>
  <p:tag name="KSO_WM_SLIDE_LAYOUT_CNT" val="1_1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61.xml><?xml version="1.0" encoding="utf-8"?>
<p:tagLst xmlns:p="http://schemas.openxmlformats.org/presentationml/2006/main">
  <p:tag name="TABLE_ENDDRAG_ORIGIN_RECT" val="879*184"/>
  <p:tag name="TABLE_ENDDRAG_RECT" val="47*97*879*184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63.xml><?xml version="1.0" encoding="utf-8"?>
<p:tagLst xmlns:p="http://schemas.openxmlformats.org/presentationml/2006/main">
  <p:tag name="COMMONDATA" val="eyJoZGlkIjoiYjRhZjQ5NWVmZmQxNmM3NmNkNDYxNWRmNzNmMjA1ZDAifQ=="/>
  <p:tag name="KSO_WPP_MARK_KEY" val="86549eee-af69-4bb6-8267-8160481c168e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160402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24026</Words>
  <Application>WPS 演示</Application>
  <PresentationFormat>宽屏</PresentationFormat>
  <Paragraphs>994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Arial</vt:lpstr>
      <vt:lpstr>宋体</vt:lpstr>
      <vt:lpstr>Wingdings</vt:lpstr>
      <vt:lpstr>黑体</vt:lpstr>
      <vt:lpstr>微软雅黑</vt:lpstr>
      <vt:lpstr>Arial Unicode MS</vt:lpstr>
      <vt:lpstr>1_A000120140530A02PPBG</vt:lpstr>
      <vt:lpstr>Media Notes</vt:lpstr>
      <vt:lpstr>Change History</vt:lpstr>
      <vt:lpstr>References</vt:lpstr>
      <vt:lpstr>PowerPoint 演示文稿</vt:lpstr>
      <vt:lpstr>Image Conversion</vt:lpstr>
      <vt:lpstr>Concepts</vt:lpstr>
      <vt:lpstr>Video Container Format</vt:lpstr>
      <vt:lpstr>Video Standards</vt:lpstr>
      <vt:lpstr>PowerPoint 演示文稿</vt:lpstr>
      <vt:lpstr>Resolution Standard</vt:lpstr>
      <vt:lpstr>FourCC</vt:lpstr>
      <vt:lpstr>Video Support in Browser</vt:lpstr>
      <vt:lpstr>Video Support in Safari</vt:lpstr>
      <vt:lpstr>Video Edit Software</vt:lpstr>
      <vt:lpstr>Subtitle</vt:lpstr>
      <vt:lpstr>GPU Acceleration</vt:lpstr>
      <vt:lpstr>PowerPoint 演示文稿</vt:lpstr>
      <vt:lpstr>FFMPEG Info</vt:lpstr>
      <vt:lpstr>FF* Generic Options</vt:lpstr>
      <vt:lpstr>FFMPEG frames</vt:lpstr>
      <vt:lpstr>FFMPEG Video</vt:lpstr>
      <vt:lpstr>FFMPEG Video 2</vt:lpstr>
      <vt:lpstr>FFMPEG Video 3</vt:lpstr>
      <vt:lpstr>FFMPEG Audio</vt:lpstr>
      <vt:lpstr>FFMPEG Subtitle</vt:lpstr>
      <vt:lpstr>FFMPEG Audio Filters</vt:lpstr>
      <vt:lpstr>FFMPEG Video Filters</vt:lpstr>
      <vt:lpstr>FFMPEG Video Filters 2</vt:lpstr>
      <vt:lpstr>FFMPEG Video Filters 2</vt:lpstr>
      <vt:lpstr>FFMPEG Video Filters 3</vt:lpstr>
      <vt:lpstr>FFMPEG Video Filters 4</vt:lpstr>
      <vt:lpstr>FFMPEG Video Filters 5</vt:lpstr>
      <vt:lpstr>FFmpeg - Build From Source</vt:lpstr>
      <vt:lpstr>FFPlay Options</vt:lpstr>
      <vt:lpstr>PowerPoint 演示文稿</vt:lpstr>
      <vt:lpstr>Topaz Video AI</vt:lpstr>
      <vt:lpstr>Intro</vt:lpstr>
      <vt:lpstr>Stabilization</vt:lpstr>
      <vt:lpstr>Video Stabilization - CLI</vt:lpstr>
      <vt:lpstr>Models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VhuanTech</cp:lastModifiedBy>
  <cp:revision>646</cp:revision>
  <dcterms:created xsi:type="dcterms:W3CDTF">2019-06-19T02:08:00Z</dcterms:created>
  <dcterms:modified xsi:type="dcterms:W3CDTF">2024-04-11T05:28:25Z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FE9BB33DDBA5409A99DF69872F8EE48D</vt:lpwstr>
  </property>
</Properties>
</file>